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74" r:id="rId5"/>
    <p:sldId id="363" r:id="rId6"/>
    <p:sldId id="256" r:id="rId7"/>
    <p:sldId id="365" r:id="rId8"/>
    <p:sldId id="369" r:id="rId9"/>
    <p:sldId id="346" r:id="rId10"/>
    <p:sldId id="373" r:id="rId11"/>
    <p:sldId id="311" r:id="rId12"/>
    <p:sldId id="372" r:id="rId13"/>
    <p:sldId id="370" r:id="rId14"/>
    <p:sldId id="371" r:id="rId15"/>
    <p:sldId id="347" r:id="rId16"/>
    <p:sldId id="362" r:id="rId17"/>
  </p:sldIdLst>
  <p:sldSz cx="12192000" cy="6858000"/>
  <p:notesSz cx="6797675" cy="992822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1F4B17-6696-4B53-B49C-38B42C2D1B74}" v="2389" dt="2023-11-02T08:32:23.6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08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nette Klaver" userId="2d680509-e681-4f80-9e48-56d3c3ee3dfd" providerId="ADAL" clId="{2F1F4B17-6696-4B53-B49C-38B42C2D1B74}"/>
    <pc:docChg chg="undo custSel delSld modSld">
      <pc:chgData name="Jannette Klaver" userId="2d680509-e681-4f80-9e48-56d3c3ee3dfd" providerId="ADAL" clId="{2F1F4B17-6696-4B53-B49C-38B42C2D1B74}" dt="2023-11-02T08:32:23.687" v="2789" actId="20577"/>
      <pc:docMkLst>
        <pc:docMk/>
      </pc:docMkLst>
      <pc:sldChg chg="modSp mod">
        <pc:chgData name="Jannette Klaver" userId="2d680509-e681-4f80-9e48-56d3c3ee3dfd" providerId="ADAL" clId="{2F1F4B17-6696-4B53-B49C-38B42C2D1B74}" dt="2023-10-30T06:56:45.982" v="3" actId="1076"/>
        <pc:sldMkLst>
          <pc:docMk/>
          <pc:sldMk cId="2180210784" sldId="274"/>
        </pc:sldMkLst>
        <pc:picChg chg="mod">
          <ac:chgData name="Jannette Klaver" userId="2d680509-e681-4f80-9e48-56d3c3ee3dfd" providerId="ADAL" clId="{2F1F4B17-6696-4B53-B49C-38B42C2D1B74}" dt="2023-10-29T20:25:25.956" v="1" actId="14100"/>
          <ac:picMkLst>
            <pc:docMk/>
            <pc:sldMk cId="2180210784" sldId="274"/>
            <ac:picMk id="3" creationId="{786E8704-1DFE-1667-FBCB-41E36B93A06C}"/>
          </ac:picMkLst>
        </pc:picChg>
        <pc:picChg chg="mod">
          <ac:chgData name="Jannette Klaver" userId="2d680509-e681-4f80-9e48-56d3c3ee3dfd" providerId="ADAL" clId="{2F1F4B17-6696-4B53-B49C-38B42C2D1B74}" dt="2023-10-30T06:56:45.982" v="3" actId="1076"/>
          <ac:picMkLst>
            <pc:docMk/>
            <pc:sldMk cId="2180210784" sldId="274"/>
            <ac:picMk id="4" creationId="{64F3F434-ECBE-433E-932E-F6ED8755A863}"/>
          </ac:picMkLst>
        </pc:picChg>
      </pc:sldChg>
      <pc:sldChg chg="modSp mod modAnim">
        <pc:chgData name="Jannette Klaver" userId="2d680509-e681-4f80-9e48-56d3c3ee3dfd" providerId="ADAL" clId="{2F1F4B17-6696-4B53-B49C-38B42C2D1B74}" dt="2023-10-30T10:54:49.483" v="1514" actId="6549"/>
        <pc:sldMkLst>
          <pc:docMk/>
          <pc:sldMk cId="3837045989" sldId="311"/>
        </pc:sldMkLst>
        <pc:spChg chg="mod">
          <ac:chgData name="Jannette Klaver" userId="2d680509-e681-4f80-9e48-56d3c3ee3dfd" providerId="ADAL" clId="{2F1F4B17-6696-4B53-B49C-38B42C2D1B74}" dt="2023-10-30T10:54:49.483" v="1514" actId="6549"/>
          <ac:spMkLst>
            <pc:docMk/>
            <pc:sldMk cId="3837045989" sldId="311"/>
            <ac:spMk id="3" creationId="{B3E039C1-2622-4767-928C-96DBEBF072D4}"/>
          </ac:spMkLst>
        </pc:spChg>
        <pc:spChg chg="mod">
          <ac:chgData name="Jannette Klaver" userId="2d680509-e681-4f80-9e48-56d3c3ee3dfd" providerId="ADAL" clId="{2F1F4B17-6696-4B53-B49C-38B42C2D1B74}" dt="2023-10-30T07:26:55.231" v="348" actId="6549"/>
          <ac:spMkLst>
            <pc:docMk/>
            <pc:sldMk cId="3837045989" sldId="311"/>
            <ac:spMk id="8" creationId="{8774C3E8-1E99-3B94-A5FA-979281C0B844}"/>
          </ac:spMkLst>
        </pc:spChg>
      </pc:sldChg>
      <pc:sldChg chg="modSp mod">
        <pc:chgData name="Jannette Klaver" userId="2d680509-e681-4f80-9e48-56d3c3ee3dfd" providerId="ADAL" clId="{2F1F4B17-6696-4B53-B49C-38B42C2D1B74}" dt="2023-10-30T07:22:09.831" v="162" actId="6549"/>
        <pc:sldMkLst>
          <pc:docMk/>
          <pc:sldMk cId="2283582281" sldId="346"/>
        </pc:sldMkLst>
        <pc:spChg chg="mod">
          <ac:chgData name="Jannette Klaver" userId="2d680509-e681-4f80-9e48-56d3c3ee3dfd" providerId="ADAL" clId="{2F1F4B17-6696-4B53-B49C-38B42C2D1B74}" dt="2023-10-30T07:22:09.831" v="162" actId="6549"/>
          <ac:spMkLst>
            <pc:docMk/>
            <pc:sldMk cId="2283582281" sldId="346"/>
            <ac:spMk id="15" creationId="{96664BC8-B0E3-2724-EA8A-0F5CA289F5B7}"/>
          </ac:spMkLst>
        </pc:spChg>
        <pc:picChg chg="mod">
          <ac:chgData name="Jannette Klaver" userId="2d680509-e681-4f80-9e48-56d3c3ee3dfd" providerId="ADAL" clId="{2F1F4B17-6696-4B53-B49C-38B42C2D1B74}" dt="2023-10-30T06:57:28.152" v="7" actId="1076"/>
          <ac:picMkLst>
            <pc:docMk/>
            <pc:sldMk cId="2283582281" sldId="346"/>
            <ac:picMk id="7" creationId="{E2EAD0FB-30BD-D639-B2A8-1390B3AF44ED}"/>
          </ac:picMkLst>
        </pc:picChg>
        <pc:picChg chg="mod">
          <ac:chgData name="Jannette Klaver" userId="2d680509-e681-4f80-9e48-56d3c3ee3dfd" providerId="ADAL" clId="{2F1F4B17-6696-4B53-B49C-38B42C2D1B74}" dt="2023-10-30T06:57:40.428" v="9" actId="1076"/>
          <ac:picMkLst>
            <pc:docMk/>
            <pc:sldMk cId="2283582281" sldId="346"/>
            <ac:picMk id="16" creationId="{6772B187-59C4-EA79-0DAC-AF63D71EB573}"/>
          </ac:picMkLst>
        </pc:picChg>
      </pc:sldChg>
      <pc:sldChg chg="modSp mod modAnim">
        <pc:chgData name="Jannette Klaver" userId="2d680509-e681-4f80-9e48-56d3c3ee3dfd" providerId="ADAL" clId="{2F1F4B17-6696-4B53-B49C-38B42C2D1B74}" dt="2023-11-02T08:32:01.486" v="2719" actId="27636"/>
        <pc:sldMkLst>
          <pc:docMk/>
          <pc:sldMk cId="3801391748" sldId="347"/>
        </pc:sldMkLst>
        <pc:spChg chg="mod">
          <ac:chgData name="Jannette Klaver" userId="2d680509-e681-4f80-9e48-56d3c3ee3dfd" providerId="ADAL" clId="{2F1F4B17-6696-4B53-B49C-38B42C2D1B74}" dt="2023-11-02T08:32:01.486" v="2719" actId="27636"/>
          <ac:spMkLst>
            <pc:docMk/>
            <pc:sldMk cId="3801391748" sldId="347"/>
            <ac:spMk id="3" creationId="{B3E039C1-2622-4767-928C-96DBEBF072D4}"/>
          </ac:spMkLst>
        </pc:spChg>
      </pc:sldChg>
      <pc:sldChg chg="addSp delSp modSp del mod addAnim delAnim modAnim">
        <pc:chgData name="Jannette Klaver" userId="2d680509-e681-4f80-9e48-56d3c3ee3dfd" providerId="ADAL" clId="{2F1F4B17-6696-4B53-B49C-38B42C2D1B74}" dt="2023-10-30T11:15:22.930" v="2657" actId="47"/>
        <pc:sldMkLst>
          <pc:docMk/>
          <pc:sldMk cId="3795100736" sldId="367"/>
        </pc:sldMkLst>
        <pc:spChg chg="mod">
          <ac:chgData name="Jannette Klaver" userId="2d680509-e681-4f80-9e48-56d3c3ee3dfd" providerId="ADAL" clId="{2F1F4B17-6696-4B53-B49C-38B42C2D1B74}" dt="2023-10-30T11:09:31.405" v="2328"/>
          <ac:spMkLst>
            <pc:docMk/>
            <pc:sldMk cId="3795100736" sldId="367"/>
            <ac:spMk id="3" creationId="{B3E039C1-2622-4767-928C-96DBEBF072D4}"/>
          </ac:spMkLst>
        </pc:spChg>
        <pc:spChg chg="add del mod">
          <ac:chgData name="Jannette Klaver" userId="2d680509-e681-4f80-9e48-56d3c3ee3dfd" providerId="ADAL" clId="{2F1F4B17-6696-4B53-B49C-38B42C2D1B74}" dt="2023-10-30T11:09:44.112" v="2333" actId="14100"/>
          <ac:spMkLst>
            <pc:docMk/>
            <pc:sldMk cId="3795100736" sldId="367"/>
            <ac:spMk id="15" creationId="{96664BC8-B0E3-2724-EA8A-0F5CA289F5B7}"/>
          </ac:spMkLst>
        </pc:spChg>
      </pc:sldChg>
      <pc:sldChg chg="modSp mod modAnim">
        <pc:chgData name="Jannette Klaver" userId="2d680509-e681-4f80-9e48-56d3c3ee3dfd" providerId="ADAL" clId="{2F1F4B17-6696-4B53-B49C-38B42C2D1B74}" dt="2023-11-02T08:32:23.687" v="2789" actId="20577"/>
        <pc:sldMkLst>
          <pc:docMk/>
          <pc:sldMk cId="1077397004" sldId="370"/>
        </pc:sldMkLst>
        <pc:spChg chg="mod">
          <ac:chgData name="Jannette Klaver" userId="2d680509-e681-4f80-9e48-56d3c3ee3dfd" providerId="ADAL" clId="{2F1F4B17-6696-4B53-B49C-38B42C2D1B74}" dt="2023-11-02T08:32:23.687" v="2789" actId="20577"/>
          <ac:spMkLst>
            <pc:docMk/>
            <pc:sldMk cId="1077397004" sldId="370"/>
            <ac:spMk id="3" creationId="{B3E039C1-2622-4767-928C-96DBEBF072D4}"/>
          </ac:spMkLst>
        </pc:spChg>
        <pc:spChg chg="mod">
          <ac:chgData name="Jannette Klaver" userId="2d680509-e681-4f80-9e48-56d3c3ee3dfd" providerId="ADAL" clId="{2F1F4B17-6696-4B53-B49C-38B42C2D1B74}" dt="2023-10-30T07:32:36.378" v="471" actId="20577"/>
          <ac:spMkLst>
            <pc:docMk/>
            <pc:sldMk cId="1077397004" sldId="370"/>
            <ac:spMk id="8" creationId="{8774C3E8-1E99-3B94-A5FA-979281C0B844}"/>
          </ac:spMkLst>
        </pc:spChg>
      </pc:sldChg>
      <pc:sldChg chg="modSp mod modAnim">
        <pc:chgData name="Jannette Klaver" userId="2d680509-e681-4f80-9e48-56d3c3ee3dfd" providerId="ADAL" clId="{2F1F4B17-6696-4B53-B49C-38B42C2D1B74}" dt="2023-10-30T11:20:54.174" v="2711" actId="20577"/>
        <pc:sldMkLst>
          <pc:docMk/>
          <pc:sldMk cId="3351717669" sldId="371"/>
        </pc:sldMkLst>
        <pc:spChg chg="mod">
          <ac:chgData name="Jannette Klaver" userId="2d680509-e681-4f80-9e48-56d3c3ee3dfd" providerId="ADAL" clId="{2F1F4B17-6696-4B53-B49C-38B42C2D1B74}" dt="2023-10-30T11:20:54.174" v="2711" actId="20577"/>
          <ac:spMkLst>
            <pc:docMk/>
            <pc:sldMk cId="3351717669" sldId="371"/>
            <ac:spMk id="3" creationId="{B3E039C1-2622-4767-928C-96DBEBF072D4}"/>
          </ac:spMkLst>
        </pc:spChg>
        <pc:spChg chg="mod">
          <ac:chgData name="Jannette Klaver" userId="2d680509-e681-4f80-9e48-56d3c3ee3dfd" providerId="ADAL" clId="{2F1F4B17-6696-4B53-B49C-38B42C2D1B74}" dt="2023-10-30T11:15:53.245" v="2661" actId="6549"/>
          <ac:spMkLst>
            <pc:docMk/>
            <pc:sldMk cId="3351717669" sldId="371"/>
            <ac:spMk id="8" creationId="{8774C3E8-1E99-3B94-A5FA-979281C0B844}"/>
          </ac:spMkLst>
        </pc:spChg>
      </pc:sldChg>
      <pc:sldChg chg="modSp mod modAnim">
        <pc:chgData name="Jannette Klaver" userId="2d680509-e681-4f80-9e48-56d3c3ee3dfd" providerId="ADAL" clId="{2F1F4B17-6696-4B53-B49C-38B42C2D1B74}" dt="2023-10-30T10:57:25.737" v="1700" actId="6549"/>
        <pc:sldMkLst>
          <pc:docMk/>
          <pc:sldMk cId="1048479958" sldId="372"/>
        </pc:sldMkLst>
        <pc:spChg chg="mod">
          <ac:chgData name="Jannette Klaver" userId="2d680509-e681-4f80-9e48-56d3c3ee3dfd" providerId="ADAL" clId="{2F1F4B17-6696-4B53-B49C-38B42C2D1B74}" dt="2023-10-30T10:57:25.737" v="1700" actId="6549"/>
          <ac:spMkLst>
            <pc:docMk/>
            <pc:sldMk cId="1048479958" sldId="372"/>
            <ac:spMk id="3" creationId="{B3E039C1-2622-4767-928C-96DBEBF072D4}"/>
          </ac:spMkLst>
        </pc:spChg>
        <pc:picChg chg="mod">
          <ac:chgData name="Jannette Klaver" userId="2d680509-e681-4f80-9e48-56d3c3ee3dfd" providerId="ADAL" clId="{2F1F4B17-6696-4B53-B49C-38B42C2D1B74}" dt="2023-10-30T07:53:22.257" v="1176" actId="1076"/>
          <ac:picMkLst>
            <pc:docMk/>
            <pc:sldMk cId="1048479958" sldId="372"/>
            <ac:picMk id="11" creationId="{C5CB1255-B071-C7FF-6615-DE5936CD12A8}"/>
          </ac:picMkLst>
        </pc:picChg>
      </pc:sldChg>
      <pc:sldChg chg="addSp delSp modSp mod modAnim">
        <pc:chgData name="Jannette Klaver" userId="2d680509-e681-4f80-9e48-56d3c3ee3dfd" providerId="ADAL" clId="{2F1F4B17-6696-4B53-B49C-38B42C2D1B74}" dt="2023-10-30T11:15:16.395" v="2656" actId="20577"/>
        <pc:sldMkLst>
          <pc:docMk/>
          <pc:sldMk cId="1235474571" sldId="373"/>
        </pc:sldMkLst>
        <pc:spChg chg="mod">
          <ac:chgData name="Jannette Klaver" userId="2d680509-e681-4f80-9e48-56d3c3ee3dfd" providerId="ADAL" clId="{2F1F4B17-6696-4B53-B49C-38B42C2D1B74}" dt="2023-10-30T11:15:03.853" v="2655" actId="14100"/>
          <ac:spMkLst>
            <pc:docMk/>
            <pc:sldMk cId="1235474571" sldId="373"/>
            <ac:spMk id="3" creationId="{B3E039C1-2622-4767-928C-96DBEBF072D4}"/>
          </ac:spMkLst>
        </pc:spChg>
        <pc:spChg chg="mod">
          <ac:chgData name="Jannette Klaver" userId="2d680509-e681-4f80-9e48-56d3c3ee3dfd" providerId="ADAL" clId="{2F1F4B17-6696-4B53-B49C-38B42C2D1B74}" dt="2023-10-30T11:15:16.395" v="2656" actId="20577"/>
          <ac:spMkLst>
            <pc:docMk/>
            <pc:sldMk cId="1235474571" sldId="373"/>
            <ac:spMk id="8" creationId="{8774C3E8-1E99-3B94-A5FA-979281C0B844}"/>
          </ac:spMkLst>
        </pc:spChg>
        <pc:picChg chg="add del">
          <ac:chgData name="Jannette Klaver" userId="2d680509-e681-4f80-9e48-56d3c3ee3dfd" providerId="ADAL" clId="{2F1F4B17-6696-4B53-B49C-38B42C2D1B74}" dt="2023-10-30T11:10:42.361" v="2337"/>
          <ac:picMkLst>
            <pc:docMk/>
            <pc:sldMk cId="1235474571" sldId="373"/>
            <ac:picMk id="2" creationId="{F158F49A-7DA1-2579-E8DE-B1E8912AF648}"/>
          </ac:picMkLst>
        </pc:picChg>
        <pc:picChg chg="add mod">
          <ac:chgData name="Jannette Klaver" userId="2d680509-e681-4f80-9e48-56d3c3ee3dfd" providerId="ADAL" clId="{2F1F4B17-6696-4B53-B49C-38B42C2D1B74}" dt="2023-10-30T11:14:17.318" v="2647" actId="1076"/>
          <ac:picMkLst>
            <pc:docMk/>
            <pc:sldMk cId="1235474571" sldId="373"/>
            <ac:picMk id="4" creationId="{32CADF0D-8610-E52D-970F-21727257A7D5}"/>
          </ac:picMkLst>
        </pc:picChg>
        <pc:picChg chg="add mod">
          <ac:chgData name="Jannette Klaver" userId="2d680509-e681-4f80-9e48-56d3c3ee3dfd" providerId="ADAL" clId="{2F1F4B17-6696-4B53-B49C-38B42C2D1B74}" dt="2023-10-30T11:14:19.101" v="2648" actId="1076"/>
          <ac:picMkLst>
            <pc:docMk/>
            <pc:sldMk cId="1235474571" sldId="373"/>
            <ac:picMk id="5" creationId="{1C67EEDD-E059-5012-FF0F-B00BDBD5D68D}"/>
          </ac:picMkLst>
        </pc:picChg>
        <pc:picChg chg="add mod">
          <ac:chgData name="Jannette Klaver" userId="2d680509-e681-4f80-9e48-56d3c3ee3dfd" providerId="ADAL" clId="{2F1F4B17-6696-4B53-B49C-38B42C2D1B74}" dt="2023-10-30T11:14:10.657" v="2644" actId="1076"/>
          <ac:picMkLst>
            <pc:docMk/>
            <pc:sldMk cId="1235474571" sldId="373"/>
            <ac:picMk id="6" creationId="{371E0D3F-2329-BE35-CA90-CB5A1E61DB5D}"/>
          </ac:picMkLst>
        </pc:picChg>
        <pc:picChg chg="del">
          <ac:chgData name="Jannette Klaver" userId="2d680509-e681-4f80-9e48-56d3c3ee3dfd" providerId="ADAL" clId="{2F1F4B17-6696-4B53-B49C-38B42C2D1B74}" dt="2023-10-30T11:13:41.259" v="2638" actId="478"/>
          <ac:picMkLst>
            <pc:docMk/>
            <pc:sldMk cId="1235474571" sldId="373"/>
            <ac:picMk id="11" creationId="{C5CB1255-B071-C7FF-6615-DE5936CD12A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9FC25-2CCE-451A-B1F1-0F465B13A664}" type="datetimeFigureOut">
              <a:rPr lang="nl-NL" smtClean="0"/>
              <a:t>2-11-2023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1841E-B515-4EA1-875A-DF57DEA55B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2127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A0A23C-F290-4085-9E53-00F0D1F2514D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6435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Patrick: wat is hybride, wat is de meerwaarde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C21FAC-E580-4E92-942B-707BC99A3804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9677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4FC4BF-0776-4C51-95A8-F964F78AE6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9EA9B31-53A8-41AC-B903-C2FF23054F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4951326-5D24-485B-80A4-97AC384F6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9CE5-63A7-4AB7-AD3E-50DECD4B3C8B}" type="datetimeFigureOut">
              <a:rPr lang="nl-NL" smtClean="0"/>
              <a:t>2-11-2023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B1A8ED2-53A1-49C5-BC07-F782D25C1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22E8EA3-F2C4-46F9-A937-D5848B945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1D17B-2394-4533-8BE9-1FC2DC6C4D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4184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831CE2-281E-4B80-93F6-A62EA726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CFF6236-0B15-4E3A-86E5-0FC00ACF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B43C49D-00FD-49D4-B178-BCE86397A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9CE5-63A7-4AB7-AD3E-50DECD4B3C8B}" type="datetimeFigureOut">
              <a:rPr lang="nl-NL" smtClean="0"/>
              <a:t>2-11-2023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8A80377-AB09-4152-83D7-46891337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7AAC378-7CE7-4853-B023-85BB84E87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1D17B-2394-4533-8BE9-1FC2DC6C4D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7142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A527316-752C-4AF1-9196-1D65F657E6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2F44A94-0162-4A69-A0CF-FCA9EF16B7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192858C-22DC-4146-BDF7-2CABC3311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9CE5-63A7-4AB7-AD3E-50DECD4B3C8B}" type="datetimeFigureOut">
              <a:rPr lang="nl-NL" smtClean="0"/>
              <a:t>2-11-2023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4185D1-6B84-4BEA-AC85-B2BFF3BB5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645D671-C1E7-4DC0-A0D5-8D20B6248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1D17B-2394-4533-8BE9-1FC2DC6C4D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5318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F754AD-BDF1-4E15-8528-542732F9E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C0E6135-F021-41E6-82CD-F32F7C931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26D9384-D3BD-45DA-8420-00DF7547F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9CE5-63A7-4AB7-AD3E-50DECD4B3C8B}" type="datetimeFigureOut">
              <a:rPr lang="nl-NL" smtClean="0"/>
              <a:t>2-11-2023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501C011-A8C3-4B73-9CC9-6DE75F412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C190E75-4728-4A71-A4C0-303AB238F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1D17B-2394-4533-8BE9-1FC2DC6C4D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377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5D1C6B-49D8-4542-ADD2-CBF7E2CB4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5F7720F-E73A-420F-82F3-10BDB76CEC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BCCBAC0-E81F-4396-A3B5-B66AA0848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9CE5-63A7-4AB7-AD3E-50DECD4B3C8B}" type="datetimeFigureOut">
              <a:rPr lang="nl-NL" smtClean="0"/>
              <a:t>2-11-2023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024D5EF-AFA8-4265-ABCA-5A9F3E98B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21B91F9-560B-4DFE-AA44-786D2594F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1D17B-2394-4533-8BE9-1FC2DC6C4D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9177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3E3B31-5D64-47E7-BD5D-809791507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108AD8-29D5-4560-AAF4-4599C327B1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1694888-F947-41B0-A882-BA7FED654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7678ABC-4A31-4792-AA55-6BB2ECFD7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9CE5-63A7-4AB7-AD3E-50DECD4B3C8B}" type="datetimeFigureOut">
              <a:rPr lang="nl-NL" smtClean="0"/>
              <a:t>2-11-2023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0323802-E11E-4688-869C-AABD16EF3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C0F91A4-3335-429A-9AE9-F18613976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1D17B-2394-4533-8BE9-1FC2DC6C4D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9907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73DE1C-91A9-4420-8E66-2FE19B744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ECC83D0-79AA-4351-BED4-C5198E184E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2CCE787-D721-498F-99DF-19DD0D0B4C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DB815BC-2820-4BE7-8289-966838E1BA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3DFA141-CAD4-426D-996C-2390CDE5A0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45AF525-C997-4042-84DD-698342ED8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9CE5-63A7-4AB7-AD3E-50DECD4B3C8B}" type="datetimeFigureOut">
              <a:rPr lang="nl-NL" smtClean="0"/>
              <a:t>2-11-2023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7A62061-3DC7-44A6-B953-226B67BB6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4CB41C0-8480-4580-B6C5-1850EE171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1D17B-2394-4533-8BE9-1FC2DC6C4D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4207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89EC8D-21AA-4FF2-ABA6-BB557255C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ACBD63C-F56F-409C-BBED-A7048A68A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9CE5-63A7-4AB7-AD3E-50DECD4B3C8B}" type="datetimeFigureOut">
              <a:rPr lang="nl-NL" smtClean="0"/>
              <a:t>2-11-2023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EAFC741-35B5-4A46-B635-3B4953D5E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20834CA-32F3-4426-BBCF-0D3F9B36F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1D17B-2394-4533-8BE9-1FC2DC6C4D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5038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BB3294E-8C81-4C70-A144-146425EA8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9CE5-63A7-4AB7-AD3E-50DECD4B3C8B}" type="datetimeFigureOut">
              <a:rPr lang="nl-NL" smtClean="0"/>
              <a:t>2-11-2023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EE6D764-39E0-4986-9329-64E4A0908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DF7CFF0-5C34-4446-A401-F99D137C6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1D17B-2394-4533-8BE9-1FC2DC6C4D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8001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42E35F-E560-44BF-94D2-54AF9C1FB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A506838-F74D-4EB4-988C-E6FC53FEF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814104C-57DA-478C-903A-AD50C7E674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02E48FF-A410-47DB-9E7D-A785419A6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9CE5-63A7-4AB7-AD3E-50DECD4B3C8B}" type="datetimeFigureOut">
              <a:rPr lang="nl-NL" smtClean="0"/>
              <a:t>2-11-2023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3D1F7B0-8DC0-400E-908E-EC7C99000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D21BEC3-04D8-496D-9A50-CE8A869B1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1D17B-2394-4533-8BE9-1FC2DC6C4D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8509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D18CFC-89FB-4697-BFFA-75710E46C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3D01FA4-9410-4909-9AE8-135A093373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23A5439-0B5D-4B4F-8454-027BE353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F5AF224-55BA-4547-9A53-700BFDC75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9CE5-63A7-4AB7-AD3E-50DECD4B3C8B}" type="datetimeFigureOut">
              <a:rPr lang="nl-NL" smtClean="0"/>
              <a:t>2-11-2023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2660845-C10A-40B4-B5D9-C24A7542C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B332498-CB68-4C87-B1FD-E5CFAB4EC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1D17B-2394-4533-8BE9-1FC2DC6C4D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7441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E0D4681-D319-44B2-A987-042EE7C17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BA8F2EB-3BFE-47C2-8BAA-B1656433C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3C0D35E-121F-498F-A9AF-E654F8D989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D9CE5-63A7-4AB7-AD3E-50DECD4B3C8B}" type="datetimeFigureOut">
              <a:rPr lang="nl-NL" smtClean="0"/>
              <a:t>2-11-2023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9B94C08-761F-4F50-8248-35C2C7270C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B396374-CF13-4051-9F0D-87B5BE3259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1D17B-2394-4533-8BE9-1FC2DC6C4D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0137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mailto:antje.van.slooten@raalt.nl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hyperlink" Target="mailto:j.klaver@zwolle.nl" TargetMode="Externa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2">
            <a:extLst>
              <a:ext uri="{FF2B5EF4-FFF2-40B4-BE49-F238E27FC236}">
                <a16:creationId xmlns:a16="http://schemas.microsoft.com/office/drawing/2014/main" id="{BF6584AE-6883-3742-BAEA-66740EBD26AC}"/>
              </a:ext>
            </a:extLst>
          </p:cNvPr>
          <p:cNvSpPr txBox="1">
            <a:spLocks/>
          </p:cNvSpPr>
          <p:nvPr/>
        </p:nvSpPr>
        <p:spPr>
          <a:xfrm>
            <a:off x="-26314" y="0"/>
            <a:ext cx="9044412" cy="6858000"/>
          </a:xfrm>
          <a:prstGeom prst="rect">
            <a:avLst/>
          </a:prstGeom>
          <a:solidFill>
            <a:srgbClr val="1A4163"/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F6FC6"/>
              </a:buClr>
              <a:buSzPct val="80000"/>
              <a:buFontTx/>
              <a:buNone/>
              <a:tabLst/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23C1C8D-AA3F-884B-B238-49C1EB1C2991}"/>
              </a:ext>
            </a:extLst>
          </p:cNvPr>
          <p:cNvSpPr txBox="1">
            <a:spLocks/>
          </p:cNvSpPr>
          <p:nvPr/>
        </p:nvSpPr>
        <p:spPr>
          <a:xfrm>
            <a:off x="185259" y="590043"/>
            <a:ext cx="9258418" cy="603504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sap" panose="02000506040000020004" pitchFamily="2" charset="77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4000" b="1" dirty="0">
              <a:solidFill>
                <a:prstClr val="white"/>
              </a:solidFill>
              <a:latin typeface="Asap" panose="02000506040000020004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ap" panose="02000506040000020004" pitchFamily="2" charset="77"/>
                <a:ea typeface="+mj-ea"/>
                <a:cs typeface="+mj-cs"/>
              </a:rPr>
              <a:t>Warme overstap naar de a</a:t>
            </a:r>
            <a:r>
              <a:rPr lang="nl-NL" sz="4000" b="1" dirty="0" err="1">
                <a:solidFill>
                  <a:prstClr val="white"/>
                </a:solidFill>
                <a:latin typeface="Asap" panose="02000506040000020004" pitchFamily="2" charset="77"/>
              </a:rPr>
              <a:t>rbeidsmarkt</a:t>
            </a:r>
            <a:r>
              <a:rPr lang="nl-NL" sz="4000" b="1" dirty="0">
                <a:solidFill>
                  <a:prstClr val="white"/>
                </a:solidFill>
                <a:latin typeface="Asap" panose="02000506040000020004" pitchFamily="2" charset="77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4000" b="1" dirty="0">
              <a:solidFill>
                <a:prstClr val="white"/>
              </a:solidFill>
              <a:latin typeface="Asap" panose="02000506040000020004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1" dirty="0">
                <a:solidFill>
                  <a:prstClr val="white"/>
                </a:solidFill>
                <a:latin typeface="Asap" panose="02000506040000020004" pitchFamily="2" charset="77"/>
              </a:rPr>
              <a:t>On Tour</a:t>
            </a:r>
            <a:endParaRPr kumimoji="0" lang="nl-NL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sap" panose="02000506040000020004" pitchFamily="2" charset="77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4000" b="1" dirty="0">
              <a:solidFill>
                <a:prstClr val="white"/>
              </a:solidFill>
              <a:latin typeface="Asap" panose="02000506040000020004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4000" b="1" dirty="0">
              <a:solidFill>
                <a:prstClr val="white"/>
              </a:solidFill>
              <a:latin typeface="Asap" panose="02000506040000020004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1" dirty="0">
                <a:solidFill>
                  <a:prstClr val="white"/>
                </a:solidFill>
                <a:latin typeface="Asap" panose="02000506040000020004" pitchFamily="2" charset="77"/>
              </a:rPr>
              <a:t>2 november 2023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4000" b="1" dirty="0">
              <a:solidFill>
                <a:prstClr val="white"/>
              </a:solidFill>
              <a:latin typeface="Asap" panose="02000506040000020004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4000" b="1" dirty="0">
              <a:solidFill>
                <a:prstClr val="white"/>
              </a:solidFill>
              <a:latin typeface="Asap" panose="02000506040000020004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4000" b="1" dirty="0">
              <a:solidFill>
                <a:prstClr val="white"/>
              </a:solidFill>
              <a:latin typeface="Asap" panose="02000506040000020004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4000" b="1" dirty="0">
              <a:solidFill>
                <a:prstClr val="white"/>
              </a:solidFill>
              <a:latin typeface="Asap" panose="02000506040000020004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sap" panose="02000506040000020004" pitchFamily="2" charset="77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4000" b="1" dirty="0">
              <a:solidFill>
                <a:prstClr val="white"/>
              </a:solidFill>
              <a:latin typeface="Asap" panose="02000506040000020004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F6FC6"/>
              </a:buClr>
              <a:buSzPct val="80000"/>
              <a:buFontTx/>
              <a:buNone/>
              <a:tabLst/>
              <a:defRPr/>
            </a:pPr>
            <a:r>
              <a:rPr kumimoji="0" lang="nl-NL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Antje van Slooten – </a:t>
            </a:r>
            <a:r>
              <a:rPr kumimoji="0" lang="nl-NL" sz="3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antje.van.slooten@raalte.nl</a:t>
            </a:r>
            <a:r>
              <a:rPr kumimoji="0" lang="nl-NL" sz="3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F6FC6"/>
              </a:buClr>
              <a:buSzPct val="80000"/>
              <a:buFontTx/>
              <a:buNone/>
              <a:tabLst/>
              <a:defRPr/>
            </a:pPr>
            <a:r>
              <a:rPr kumimoji="0" lang="nl-NL" sz="3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Jannette Klaver </a:t>
            </a:r>
            <a:r>
              <a:rPr lang="nl-NL" sz="3600" u="sng" dirty="0">
                <a:solidFill>
                  <a:schemeClr val="bg1"/>
                </a:solidFill>
                <a:latin typeface="Trebuchet MS" panose="020B0603020202020204"/>
                <a:ea typeface="+mn-ea"/>
                <a:cs typeface="+mn-cs"/>
              </a:rPr>
              <a:t>– </a:t>
            </a:r>
            <a:r>
              <a:rPr lang="nl-NL" sz="3600" u="sng" dirty="0">
                <a:solidFill>
                  <a:schemeClr val="bg1"/>
                </a:solidFill>
                <a:latin typeface="Trebuchet MS" panose="020B060302020202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j.klaver@zwolle.nl</a:t>
            </a:r>
            <a:r>
              <a:rPr lang="nl-NL" sz="3600" u="sng" dirty="0">
                <a:solidFill>
                  <a:schemeClr val="bg1"/>
                </a:solidFill>
                <a:latin typeface="Trebuchet MS" panose="020B0603020202020204"/>
                <a:ea typeface="+mn-ea"/>
                <a:cs typeface="+mn-cs"/>
              </a:rPr>
              <a:t> </a:t>
            </a:r>
            <a:endParaRPr kumimoji="0" lang="nl-NL" sz="3600" i="0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sap" panose="02000506040000020004" pitchFamily="2" charset="77"/>
              <a:ea typeface="+mj-ea"/>
              <a:cs typeface="+mj-cs"/>
            </a:endParaRP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88F32190-1225-CD4D-BAC2-79DCE9D7E709}"/>
              </a:ext>
            </a:extLst>
          </p:cNvPr>
          <p:cNvSpPr txBox="1">
            <a:spLocks/>
          </p:cNvSpPr>
          <p:nvPr/>
        </p:nvSpPr>
        <p:spPr>
          <a:xfrm>
            <a:off x="57910" y="2007909"/>
            <a:ext cx="9802525" cy="41289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sap" panose="02000506040000020004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2" name="Picture 4" descr="07-07-2022 10_24 Microsoft Lens">
            <a:extLst>
              <a:ext uri="{FF2B5EF4-FFF2-40B4-BE49-F238E27FC236}">
                <a16:creationId xmlns:a16="http://schemas.microsoft.com/office/drawing/2014/main" id="{DD50181A-6290-9ABF-72C7-5EAB337D8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699" y="3146346"/>
            <a:ext cx="1566092" cy="128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07-07-2022 11_07 Microsoft Lens">
            <a:extLst>
              <a:ext uri="{FF2B5EF4-FFF2-40B4-BE49-F238E27FC236}">
                <a16:creationId xmlns:a16="http://schemas.microsoft.com/office/drawing/2014/main" id="{4CE549E9-AD68-C449-081B-67C6246F3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6752" y="3153536"/>
            <a:ext cx="1054724" cy="128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786E8704-1DFE-1667-FBCB-41E36B93A0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6596" y="186036"/>
            <a:ext cx="2162308" cy="247207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897907C-F581-B462-9965-5F728EED2F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18344" y="6073547"/>
            <a:ext cx="1414395" cy="615749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64F3F434-ECBE-433E-932E-F6ED8755A8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66790" y="4910385"/>
            <a:ext cx="1859885" cy="88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210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E039C1-2622-4767-928C-96DBEBF07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083" y="343610"/>
            <a:ext cx="7411619" cy="6351658"/>
          </a:xfrm>
        </p:spPr>
        <p:txBody>
          <a:bodyPr>
            <a:normAutofit fontScale="77500" lnSpcReduction="20000"/>
          </a:bodyPr>
          <a:lstStyle/>
          <a:p>
            <a:pPr marL="0" lvl="0" indent="0">
              <a:lnSpc>
                <a:spcPct val="87000"/>
              </a:lnSpc>
              <a:buNone/>
            </a:pPr>
            <a:endParaRPr lang="nl-NL" sz="1900" b="1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7000"/>
              </a:lnSpc>
              <a:buNone/>
            </a:pPr>
            <a:r>
              <a:rPr lang="nl-NL" sz="24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Onderzoek De overgang van Vso naar Mbo (Ingrado)</a:t>
            </a:r>
            <a:endParaRPr lang="nl-NL" dirty="0"/>
          </a:p>
          <a:p>
            <a:pPr marL="0" lvl="0" indent="0">
              <a:lnSpc>
                <a:spcPct val="87000"/>
              </a:lnSpc>
              <a:buNone/>
            </a:pPr>
            <a:endParaRPr lang="nl-NL" sz="2100" dirty="0"/>
          </a:p>
          <a:p>
            <a:pPr lvl="0">
              <a:lnSpc>
                <a:spcPct val="110000"/>
              </a:lnSpc>
            </a:pPr>
            <a:r>
              <a:rPr lang="nl-NL" sz="2300" dirty="0"/>
              <a:t>Vso en mbo kennen elkaars werkwijze onvoldoende. </a:t>
            </a:r>
          </a:p>
          <a:p>
            <a:pPr lvl="0">
              <a:lnSpc>
                <a:spcPct val="110000"/>
              </a:lnSpc>
            </a:pPr>
            <a:r>
              <a:rPr lang="nl-NL" sz="2300" dirty="0"/>
              <a:t>Grote verschillen tussen mbo’s </a:t>
            </a:r>
            <a:r>
              <a:rPr lang="nl-NL" sz="2300" dirty="0" err="1"/>
              <a:t>mbt</a:t>
            </a:r>
            <a:r>
              <a:rPr lang="nl-NL" sz="2300" dirty="0"/>
              <a:t> ondersteuning die geboden kan worden: voor vso-leerlingen onoverzichtelijk een opleiding te kiezen.</a:t>
            </a:r>
          </a:p>
          <a:p>
            <a:pPr lvl="0">
              <a:lnSpc>
                <a:spcPct val="110000"/>
              </a:lnSpc>
            </a:pPr>
            <a:r>
              <a:rPr lang="nl-NL" sz="2300" b="1" dirty="0"/>
              <a:t>Het is niet altijd bekend welke ondersteuning een voormalige </a:t>
            </a:r>
            <a:r>
              <a:rPr lang="nl-NL" sz="2300" b="1" dirty="0" err="1"/>
              <a:t>vso’er</a:t>
            </a:r>
            <a:r>
              <a:rPr lang="nl-NL" sz="2300" b="1" dirty="0"/>
              <a:t> nodig heeft.</a:t>
            </a:r>
          </a:p>
          <a:p>
            <a:pPr lvl="0">
              <a:lnSpc>
                <a:spcPct val="110000"/>
              </a:lnSpc>
            </a:pPr>
            <a:r>
              <a:rPr lang="nl-NL" sz="2300" dirty="0"/>
              <a:t>Onvoldoende kennis en expertise </a:t>
            </a:r>
            <a:r>
              <a:rPr lang="nl-NL" sz="2300"/>
              <a:t>in mbo om </a:t>
            </a:r>
            <a:r>
              <a:rPr lang="nl-NL" sz="2300" dirty="0"/>
              <a:t>voormalige </a:t>
            </a:r>
            <a:r>
              <a:rPr lang="nl-NL" sz="2300" dirty="0" err="1"/>
              <a:t>vso’ers</a:t>
            </a:r>
            <a:r>
              <a:rPr lang="nl-NL" sz="2300" dirty="0"/>
              <a:t> te begeleiden. Als deze er wel is, wordt deze niet altijd gedeeld binnen de mbo-school.</a:t>
            </a:r>
          </a:p>
          <a:p>
            <a:pPr lvl="0">
              <a:lnSpc>
                <a:spcPct val="110000"/>
              </a:lnSpc>
            </a:pPr>
            <a:r>
              <a:rPr lang="nl-NL" sz="2300" b="1" dirty="0"/>
              <a:t>Vso-leerlingen weten niet goed wat ze kunnen verwachten in het mbo en ze missen studie- en executieve vaardigheden om de opleiding succesvol af te ronden. </a:t>
            </a:r>
            <a:r>
              <a:rPr lang="nl-NL" sz="2300" dirty="0"/>
              <a:t>Komt dit </a:t>
            </a:r>
            <a:r>
              <a:rPr lang="nl-NL" sz="2300" dirty="0" err="1"/>
              <a:t>evt</a:t>
            </a:r>
            <a:r>
              <a:rPr lang="nl-NL" sz="2300" dirty="0"/>
              <a:t> door onvoldoende voorbereiding in het vso?</a:t>
            </a:r>
          </a:p>
          <a:p>
            <a:pPr lvl="0">
              <a:lnSpc>
                <a:spcPct val="110000"/>
              </a:lnSpc>
            </a:pPr>
            <a:r>
              <a:rPr lang="nl-NL" sz="2300" dirty="0"/>
              <a:t>Binnen het mbo zijn onvoldoende mogelijkheden om maatwerk te bieden.</a:t>
            </a:r>
          </a:p>
          <a:p>
            <a:pPr lvl="0">
              <a:lnSpc>
                <a:spcPct val="110000"/>
              </a:lnSpc>
            </a:pPr>
            <a:r>
              <a:rPr lang="nl-NL" sz="2300" dirty="0"/>
              <a:t>Onvoldoende begeleiding tijdens de beroepspraktijkvorming (BPV): </a:t>
            </a:r>
            <a:r>
              <a:rPr lang="nl-NL" sz="2300" b="1" dirty="0"/>
              <a:t>voormalige </a:t>
            </a:r>
            <a:r>
              <a:rPr lang="nl-NL" sz="2300" b="1" dirty="0" err="1"/>
              <a:t>vso’ers</a:t>
            </a:r>
            <a:r>
              <a:rPr lang="nl-NL" sz="2300" b="1" dirty="0"/>
              <a:t> zijn onvoldoende voorbereid op de BPV en hebben intensievere begeleiding nodig.</a:t>
            </a:r>
          </a:p>
          <a:p>
            <a:pPr lvl="0">
              <a:lnSpc>
                <a:spcPct val="110000"/>
              </a:lnSpc>
            </a:pPr>
            <a:r>
              <a:rPr lang="nl-NL" sz="2300" dirty="0"/>
              <a:t>Het onderzoek biedt geen inzicht in verschillen in knelpunten die zich voordoen tussen niveaus en opleidingsrichtingen.</a:t>
            </a:r>
          </a:p>
          <a:p>
            <a:pPr marL="0" lvl="0" indent="0">
              <a:buNone/>
            </a:pPr>
            <a:endParaRPr lang="nl-NL" sz="2300" dirty="0"/>
          </a:p>
          <a:p>
            <a:pPr marL="0" lvl="0" indent="0">
              <a:buNone/>
            </a:pPr>
            <a:endParaRPr lang="nl-NL" sz="1600" dirty="0"/>
          </a:p>
          <a:p>
            <a:pPr marL="0" lvl="0" indent="0">
              <a:buNone/>
            </a:pPr>
            <a:endParaRPr lang="en-US" sz="1600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774C3E8-1E99-3B94-A5FA-979281C0B844}"/>
              </a:ext>
            </a:extLst>
          </p:cNvPr>
          <p:cNvSpPr txBox="1">
            <a:spLocks/>
          </p:cNvSpPr>
          <p:nvPr/>
        </p:nvSpPr>
        <p:spPr>
          <a:xfrm rot="16200000">
            <a:off x="-2766219" y="2766219"/>
            <a:ext cx="6858001" cy="1325563"/>
          </a:xfrm>
          <a:prstGeom prst="rect">
            <a:avLst/>
          </a:prstGeom>
          <a:solidFill>
            <a:srgbClr val="1A416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b="1" dirty="0">
                <a:solidFill>
                  <a:schemeClr val="bg1">
                    <a:lumMod val="95000"/>
                  </a:schemeClr>
                </a:solidFill>
              </a:rPr>
              <a:t>Overgang Vso naar  Mbo </a:t>
            </a:r>
            <a:endParaRPr lang="nl-NL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C5CB1255-B071-C7FF-6615-DE5936CD1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583" y="1699712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39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E039C1-2622-4767-928C-96DBEBF07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083" y="343610"/>
            <a:ext cx="7411619" cy="6351658"/>
          </a:xfrm>
        </p:spPr>
        <p:txBody>
          <a:bodyPr>
            <a:normAutofit/>
          </a:bodyPr>
          <a:lstStyle/>
          <a:p>
            <a:pPr marL="0" lvl="0" indent="0">
              <a:lnSpc>
                <a:spcPct val="87000"/>
              </a:lnSpc>
              <a:buNone/>
            </a:pPr>
            <a:endParaRPr lang="nl-NL" sz="1900" b="1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87000"/>
              </a:lnSpc>
              <a:buNone/>
            </a:pPr>
            <a:r>
              <a:rPr lang="nl-NL" sz="19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Onderzoek De overgang van Vso naar Mbo (Ingrado)</a:t>
            </a:r>
          </a:p>
          <a:p>
            <a:pPr marL="0" lvl="0" indent="0">
              <a:lnSpc>
                <a:spcPct val="87000"/>
              </a:lnSpc>
              <a:buNone/>
            </a:pPr>
            <a:endParaRPr lang="nl-NL" sz="2100" dirty="0"/>
          </a:p>
          <a:p>
            <a:pPr lvl="0"/>
            <a:r>
              <a:rPr lang="nl-NL" sz="1800" b="1" dirty="0"/>
              <a:t>5 initiatieven om (voormalige) </a:t>
            </a:r>
            <a:r>
              <a:rPr lang="nl-NL" sz="1800" b="1" dirty="0" err="1"/>
              <a:t>vso’ers</a:t>
            </a:r>
            <a:r>
              <a:rPr lang="nl-NL" sz="1800" b="1" dirty="0"/>
              <a:t> te doen slagen in het mbo zijn onderzocht, waaronder de warme overstap met het PvS </a:t>
            </a:r>
            <a:r>
              <a:rPr lang="nl-NL" sz="1800" b="1"/>
              <a:t>(doorstroomdossier)</a:t>
            </a:r>
            <a:r>
              <a:rPr lang="nl-NL" sz="1800"/>
              <a:t>. </a:t>
            </a:r>
            <a:endParaRPr lang="nl-NL" sz="1800" dirty="0"/>
          </a:p>
          <a:p>
            <a:pPr lvl="0"/>
            <a:r>
              <a:rPr lang="nl-NL" sz="1800" dirty="0"/>
              <a:t>Voor veel initiatieven is het te vroeg uitspraken te doen over effecten</a:t>
            </a:r>
          </a:p>
          <a:p>
            <a:pPr lvl="0"/>
            <a:r>
              <a:rPr lang="nl-NL" sz="1800" b="1" dirty="0"/>
              <a:t>Een goede samenwerking is een basisvoorwaarde is voor succes: duidelijke afbakening van rollen en taken, regelmatig overleg, zowel op beleidsniveau als op het niveau van de uitvoering en uitwisseling van informatie. </a:t>
            </a:r>
          </a:p>
          <a:p>
            <a:pPr lvl="0"/>
            <a:r>
              <a:rPr lang="nl-NL" sz="1800" dirty="0"/>
              <a:t>Een trekker of goede projectleider kan hierbij van meerwaarde zijn.</a:t>
            </a:r>
          </a:p>
          <a:p>
            <a:pPr marL="0" lvl="0" indent="0">
              <a:buNone/>
            </a:pPr>
            <a:endParaRPr lang="nl-NL" sz="1600" dirty="0"/>
          </a:p>
          <a:p>
            <a:pPr marL="0" lvl="0" indent="0">
              <a:buNone/>
            </a:pPr>
            <a:endParaRPr lang="en-US" sz="1600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774C3E8-1E99-3B94-A5FA-979281C0B844}"/>
              </a:ext>
            </a:extLst>
          </p:cNvPr>
          <p:cNvSpPr txBox="1">
            <a:spLocks/>
          </p:cNvSpPr>
          <p:nvPr/>
        </p:nvSpPr>
        <p:spPr>
          <a:xfrm rot="16200000">
            <a:off x="-2766219" y="2766219"/>
            <a:ext cx="6858001" cy="1325563"/>
          </a:xfrm>
          <a:prstGeom prst="rect">
            <a:avLst/>
          </a:prstGeom>
          <a:solidFill>
            <a:srgbClr val="1A416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b="1" dirty="0">
                <a:solidFill>
                  <a:schemeClr val="bg1">
                    <a:lumMod val="95000"/>
                  </a:schemeClr>
                </a:solidFill>
              </a:rPr>
              <a:t>Overgang Vso naar Mbo  </a:t>
            </a:r>
            <a:endParaRPr lang="nl-NL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C5CB1255-B071-C7FF-6615-DE5936CD1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583" y="1699712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71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E039C1-2622-4767-928C-96DBEBF07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7757" y="171742"/>
            <a:ext cx="7304243" cy="6514515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07000"/>
              </a:lnSpc>
              <a:buNone/>
            </a:pPr>
            <a:endParaRPr lang="nl-NL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nl-NL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Ervaringen in de praktijk </a:t>
            </a:r>
          </a:p>
          <a:p>
            <a:pPr marL="0" lvl="0" indent="0">
              <a:lnSpc>
                <a:spcPct val="107000"/>
              </a:lnSpc>
              <a:buNone/>
            </a:pPr>
            <a:endParaRPr lang="nl-NL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Hoe krijg je als school de ondersteuningsbehoefte goed in beeld (bij de jongere, ouders en gemeente en in het PvS)?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Hoe gebruikt de gemeente de informatie uit het PvS (</a:t>
            </a:r>
            <a:r>
              <a:rPr lang="nl-NL" sz="1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kandidaatprofiel</a:t>
            </a:r>
            <a:r>
              <a:rPr lang="nl-NL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ondersteuningsbehoefte, hoe zet je het in het eigen registratiesysteem)?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nl-NL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 zijn de ervaringen met </a:t>
            </a:r>
          </a:p>
          <a:p>
            <a:pPr marL="0" lvl="0" indent="0">
              <a:lnSpc>
                <a:spcPct val="107000"/>
              </a:lnSpc>
              <a:buNone/>
            </a:pPr>
            <a:r>
              <a:rPr lang="nl-NL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de NAA werkwijze?</a:t>
            </a:r>
          </a:p>
          <a:p>
            <a:pPr marL="0" lvl="0" indent="0">
              <a:lnSpc>
                <a:spcPct val="107000"/>
              </a:lnSpc>
              <a:buNone/>
            </a:pPr>
            <a:r>
              <a:rPr lang="nl-NL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het gebruik van het PvS? </a:t>
            </a:r>
          </a:p>
          <a:p>
            <a:pPr marL="0" lvl="0" indent="0">
              <a:lnSpc>
                <a:spcPct val="107000"/>
              </a:lnSpc>
              <a:buNone/>
            </a:pPr>
            <a:r>
              <a:rPr lang="nl-NL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het gebruik van Grip JIKP?</a:t>
            </a:r>
          </a:p>
          <a:p>
            <a:pPr marL="0" lvl="0" indent="0">
              <a:lnSpc>
                <a:spcPct val="107000"/>
              </a:lnSpc>
              <a:buNone/>
            </a:pPr>
            <a:endParaRPr lang="nl-NL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Welke verbeteringen zijn wenselijk?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 heb je nodig om de werkwijze en de instrumenten (PvS en Grip) beter te kunnen gebruiken?  </a:t>
            </a:r>
            <a:br>
              <a:rPr lang="nl-NL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nl-NL" sz="1600" dirty="0"/>
          </a:p>
          <a:p>
            <a:pPr marL="0" lvl="0" indent="0">
              <a:buNone/>
            </a:pPr>
            <a:endParaRPr lang="en-US" sz="1600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AADF5652-626B-4B5D-2873-C928D8412F45}"/>
              </a:ext>
            </a:extLst>
          </p:cNvPr>
          <p:cNvSpPr txBox="1">
            <a:spLocks/>
          </p:cNvSpPr>
          <p:nvPr/>
        </p:nvSpPr>
        <p:spPr>
          <a:xfrm rot="16200000">
            <a:off x="-2766219" y="2766219"/>
            <a:ext cx="6858001" cy="1325563"/>
          </a:xfrm>
          <a:prstGeom prst="rect">
            <a:avLst/>
          </a:prstGeom>
          <a:solidFill>
            <a:srgbClr val="1A416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b="1" dirty="0">
                <a:solidFill>
                  <a:schemeClr val="bg1">
                    <a:lumMod val="95000"/>
                  </a:schemeClr>
                </a:solidFill>
              </a:rPr>
              <a:t>In gesprek    </a:t>
            </a:r>
            <a:endParaRPr lang="nl-NL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129CEC6-ACBA-05D5-A3C4-C510112DC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721" y="2196443"/>
            <a:ext cx="3327879" cy="232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39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E039C1-2622-4767-928C-96DBEBF07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6224" y="1332854"/>
            <a:ext cx="8827576" cy="5380040"/>
          </a:xfrm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nl-N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nl-NL" sz="1600" dirty="0"/>
          </a:p>
          <a:p>
            <a:pPr marL="0" lvl="0" indent="0">
              <a:buNone/>
            </a:pPr>
            <a:endParaRPr lang="en-US" sz="1600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6F980C2-173A-4F91-B110-82B1118F9AB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169" y="343610"/>
            <a:ext cx="1417320" cy="61341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55CA65FB-4EC3-4CEA-9444-F69B01857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5153" y="145106"/>
            <a:ext cx="1201016" cy="99983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CFBA368-812E-167E-E46F-977DDDAFD2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5464" y="366282"/>
            <a:ext cx="554784" cy="536494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D761ACD8-2563-007D-4910-77C86ACC0168}"/>
              </a:ext>
            </a:extLst>
          </p:cNvPr>
          <p:cNvSpPr txBox="1">
            <a:spLocks/>
          </p:cNvSpPr>
          <p:nvPr/>
        </p:nvSpPr>
        <p:spPr>
          <a:xfrm rot="16200000">
            <a:off x="-2766219" y="2766219"/>
            <a:ext cx="6858001" cy="1325563"/>
          </a:xfrm>
          <a:prstGeom prst="rect">
            <a:avLst/>
          </a:prstGeom>
          <a:solidFill>
            <a:srgbClr val="1A416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b="1" dirty="0">
                <a:solidFill>
                  <a:schemeClr val="bg1">
                    <a:lumMod val="95000"/>
                  </a:schemeClr>
                </a:solidFill>
              </a:rPr>
              <a:t>Afronding    </a:t>
            </a:r>
            <a:endParaRPr lang="nl-NL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34C53FF-F24B-5B3D-4214-2C2EF85568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8674" y="2029217"/>
            <a:ext cx="3495929" cy="349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750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8820D5-4D9F-F0CA-225B-AFAB24BBE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766218" y="2766217"/>
            <a:ext cx="6858001" cy="1325563"/>
          </a:xfrm>
          <a:solidFill>
            <a:srgbClr val="1A4163"/>
          </a:solidFill>
        </p:spPr>
        <p:txBody>
          <a:bodyPr>
            <a:normAutofit/>
          </a:bodyPr>
          <a:lstStyle/>
          <a:p>
            <a:pPr algn="ctr"/>
            <a:r>
              <a:rPr lang="nl-NL" sz="3600" b="1" dirty="0">
                <a:solidFill>
                  <a:schemeClr val="bg1">
                    <a:lumMod val="95000"/>
                  </a:schemeClr>
                </a:solidFill>
              </a:rPr>
              <a:t>De beste start op  Mbo of in werk</a:t>
            </a:r>
            <a:endParaRPr lang="nl-NL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1" name="Tekstvak 70">
            <a:extLst>
              <a:ext uri="{FF2B5EF4-FFF2-40B4-BE49-F238E27FC236}">
                <a16:creationId xmlns:a16="http://schemas.microsoft.com/office/drawing/2014/main" id="{D2AF98E5-F571-1FEF-3273-ACAE7AAE7F2E}"/>
              </a:ext>
            </a:extLst>
          </p:cNvPr>
          <p:cNvSpPr txBox="1"/>
          <p:nvPr/>
        </p:nvSpPr>
        <p:spPr>
          <a:xfrm>
            <a:off x="2049517" y="435398"/>
            <a:ext cx="9007807" cy="1200329"/>
          </a:xfrm>
          <a:prstGeom prst="rect">
            <a:avLst/>
          </a:prstGeom>
          <a:solidFill>
            <a:srgbClr val="6BCDED">
              <a:alpha val="65098"/>
            </a:srgbClr>
          </a:solidFill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Jongeren komen </a:t>
            </a:r>
            <a:r>
              <a:rPr lang="nl-NL" sz="2400" i="1" dirty="0">
                <a:solidFill>
                  <a:prstClr val="black"/>
                </a:solidFill>
                <a:latin typeface="Calibri" panose="020F0502020204030204"/>
              </a:rPr>
              <a:t>op de juiste plek / opleiding terecht en krijgen de ondersteuning die ze nodig hebben om succesvol te zijn op het Mbo of in werk</a:t>
            </a:r>
            <a:endParaRPr kumimoji="0" lang="nl-NL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Afbeelding 26">
            <a:extLst>
              <a:ext uri="{FF2B5EF4-FFF2-40B4-BE49-F238E27FC236}">
                <a16:creationId xmlns:a16="http://schemas.microsoft.com/office/drawing/2014/main" id="{1BCB5FAA-9C63-A9E6-0E9E-57279AC68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5543" y="1861763"/>
            <a:ext cx="3387223" cy="4728356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CBA7226C-94EB-3E1A-B49A-15D9919BB0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7091" y="1976774"/>
            <a:ext cx="3810196" cy="436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099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98F183A2-979C-FB4C-9D3A-63A1A7144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110"/>
            <a:ext cx="12195760" cy="7020221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5E35D61C-1EF4-634F-85A2-94692B180DDB}"/>
              </a:ext>
            </a:extLst>
          </p:cNvPr>
          <p:cNvSpPr txBox="1"/>
          <p:nvPr/>
        </p:nvSpPr>
        <p:spPr>
          <a:xfrm>
            <a:off x="9970719" y="6382784"/>
            <a:ext cx="208225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700" dirty="0">
                <a:solidFill>
                  <a:schemeClr val="bg1">
                    <a:lumMod val="65000"/>
                  </a:schemeClr>
                </a:solidFill>
              </a:rPr>
              <a:t>Versie 3 juni 2021</a:t>
            </a:r>
          </a:p>
        </p:txBody>
      </p:sp>
    </p:spTree>
    <p:extLst>
      <p:ext uri="{BB962C8B-B14F-4D97-AF65-F5344CB8AC3E}">
        <p14:creationId xmlns:p14="http://schemas.microsoft.com/office/powerpoint/2010/main" val="3429546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E039C1-2622-4767-928C-96DBEBF07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3206" y="335794"/>
            <a:ext cx="7159625" cy="6351658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87000"/>
              </a:lnSpc>
              <a:buNone/>
            </a:pPr>
            <a:endParaRPr lang="nl-NL" sz="1900" b="1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87000"/>
              </a:lnSpc>
              <a:buNone/>
            </a:pPr>
            <a:r>
              <a:rPr lang="nl-NL" sz="19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Pro / Vso:</a:t>
            </a:r>
          </a:p>
          <a:p>
            <a:pPr lvl="0"/>
            <a:r>
              <a:rPr lang="nl-NL" sz="2000" dirty="0"/>
              <a:t>Bespreekt PvS in (voor)laatste jaar</a:t>
            </a:r>
            <a:r>
              <a:rPr lang="nl-NL" sz="2000" dirty="0">
                <a:solidFill>
                  <a:prstClr val="black"/>
                </a:solidFill>
              </a:rPr>
              <a:t>: in de lessen, bij stage, met jongere en ouders.</a:t>
            </a:r>
          </a:p>
          <a:p>
            <a:pPr lvl="0"/>
            <a:r>
              <a:rPr lang="nl-NL" sz="2000" dirty="0">
                <a:solidFill>
                  <a:prstClr val="black"/>
                </a:solidFill>
              </a:rPr>
              <a:t>Vult vragen ‘stagebegeleider’ zelf in PvS in = professionele onderbouwing begeleidingsnoodzaak, bespreekt dit met jongere/ouders.</a:t>
            </a:r>
          </a:p>
          <a:p>
            <a:pPr lvl="0"/>
            <a:r>
              <a:rPr lang="nl-NL" sz="2000" dirty="0">
                <a:solidFill>
                  <a:prstClr val="black"/>
                </a:solidFill>
              </a:rPr>
              <a:t>Laadt aan het begin van het schooljaar de leerlingen in Intergrip JIKP die dat schooljaar de school gaan verlaten + uitstroomprofiel.</a:t>
            </a:r>
          </a:p>
          <a:p>
            <a:pPr lvl="0"/>
            <a:r>
              <a:rPr lang="nl-NL" sz="2000" dirty="0">
                <a:solidFill>
                  <a:prstClr val="black"/>
                </a:solidFill>
              </a:rPr>
              <a:t>Organiseert een uitstroom overleg met consulenten werk /WMO van gemeente of uitvoeringsorganisatie en Lp/Doorstroomcoach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2000" dirty="0">
                <a:solidFill>
                  <a:prstClr val="black"/>
                </a:solidFill>
              </a:rPr>
              <a:t>Verzoek van UWV: nodig ook de regionaal arbeidsdeskundige uit voor het bespreken van de kandidaten aanvraag Wajong of indicatie Beschut.</a:t>
            </a:r>
          </a:p>
          <a:p>
            <a:pPr lvl="0"/>
            <a:r>
              <a:rPr lang="nl-NL" sz="2000" dirty="0">
                <a:solidFill>
                  <a:prstClr val="black"/>
                </a:solidFill>
              </a:rPr>
              <a:t>Vraagt in Intergrip JIKP de samenwerking aan met contactpersoon met de rol arbeid of dagbesteding van de woongemeente van de jongere. </a:t>
            </a:r>
          </a:p>
          <a:p>
            <a:pPr lvl="0"/>
            <a:r>
              <a:rPr lang="nl-NL" sz="2000" dirty="0">
                <a:solidFill>
                  <a:prstClr val="black"/>
                </a:solidFill>
              </a:rPr>
              <a:t>Stimuleert jongere zijn PvS te delen met gemeente voor netwerkgesprek.</a:t>
            </a:r>
          </a:p>
          <a:p>
            <a:pPr lvl="0"/>
            <a:r>
              <a:rPr lang="nl-NL" sz="2000" dirty="0">
                <a:solidFill>
                  <a:prstClr val="black"/>
                </a:solidFill>
              </a:rPr>
              <a:t>Organiseert een netwerkgesprek met jongere, ouders, NAA bij de uitstroom naar werk. </a:t>
            </a:r>
            <a:endParaRPr lang="nl-NL" sz="2000" dirty="0">
              <a:solidFill>
                <a:srgbClr val="FF0000"/>
              </a:solidFill>
            </a:endParaRPr>
          </a:p>
          <a:p>
            <a:pPr lvl="0"/>
            <a:endParaRPr lang="nl-NL" sz="2100" dirty="0"/>
          </a:p>
          <a:p>
            <a:pPr marL="0" lvl="0" indent="0">
              <a:buNone/>
            </a:pPr>
            <a:endParaRPr lang="nl-NL" sz="2100" dirty="0"/>
          </a:p>
          <a:p>
            <a:pPr marL="0" lvl="0" indent="0">
              <a:buNone/>
            </a:pPr>
            <a:endParaRPr lang="nl-NL" sz="1600" dirty="0"/>
          </a:p>
          <a:p>
            <a:pPr marL="0" lvl="0" indent="0">
              <a:buNone/>
            </a:pPr>
            <a:endParaRPr lang="en-US" sz="1600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774C3E8-1E99-3B94-A5FA-979281C0B844}"/>
              </a:ext>
            </a:extLst>
          </p:cNvPr>
          <p:cNvSpPr txBox="1">
            <a:spLocks/>
          </p:cNvSpPr>
          <p:nvPr/>
        </p:nvSpPr>
        <p:spPr>
          <a:xfrm rot="16200000">
            <a:off x="-2766219" y="2766219"/>
            <a:ext cx="6858001" cy="1325563"/>
          </a:xfrm>
          <a:prstGeom prst="rect">
            <a:avLst/>
          </a:prstGeom>
          <a:solidFill>
            <a:srgbClr val="1A416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b="1" dirty="0">
                <a:solidFill>
                  <a:schemeClr val="bg1">
                    <a:lumMod val="95000"/>
                  </a:schemeClr>
                </a:solidFill>
              </a:rPr>
              <a:t>Werkwijze Warme overstap, NAA, Intergrip</a:t>
            </a:r>
            <a:endParaRPr lang="nl-NL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75AE77E1-9AFA-8747-43A5-F1AE56D84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564" y="1278982"/>
            <a:ext cx="3354070" cy="1717040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F6623835-32AA-DD6F-65DE-5806D2A22C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136" y="4533248"/>
            <a:ext cx="3354070" cy="209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10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E039C1-2622-4767-928C-96DBEBF07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3206" y="0"/>
            <a:ext cx="7159625" cy="6695268"/>
          </a:xfrm>
        </p:spPr>
        <p:txBody>
          <a:bodyPr>
            <a:normAutofit fontScale="77500" lnSpcReduction="20000"/>
          </a:bodyPr>
          <a:lstStyle/>
          <a:p>
            <a:pPr marL="0" lvl="0" indent="0">
              <a:lnSpc>
                <a:spcPct val="87000"/>
              </a:lnSpc>
              <a:buNone/>
            </a:pPr>
            <a:endParaRPr lang="nl-NL" sz="1900" b="1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87000"/>
              </a:lnSpc>
              <a:buNone/>
            </a:pPr>
            <a:r>
              <a:rPr lang="nl-NL" sz="19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Werkconsulent gemeente:</a:t>
            </a:r>
          </a:p>
          <a:p>
            <a:pPr lvl="0"/>
            <a:r>
              <a:rPr lang="nl-NL" sz="2000" dirty="0"/>
              <a:t>Bespreekt PvS Arbeid + benodigde ondersteuning bij netwerkgesprek</a:t>
            </a:r>
          </a:p>
          <a:p>
            <a:pPr lvl="0"/>
            <a:r>
              <a:rPr lang="nl-NL" sz="2000" dirty="0"/>
              <a:t>Maakt afspraken over ingangsdatum werk</a:t>
            </a:r>
          </a:p>
          <a:p>
            <a:pPr lvl="0"/>
            <a:r>
              <a:rPr lang="nl-NL" sz="2000" dirty="0"/>
              <a:t>Regelt: </a:t>
            </a:r>
          </a:p>
          <a:p>
            <a:pPr marL="0" lvl="0" indent="0">
              <a:buNone/>
            </a:pPr>
            <a:r>
              <a:rPr lang="nl-NL" sz="2000" dirty="0"/>
              <a:t>- aanvraag voor loonwaarde meting,</a:t>
            </a:r>
          </a:p>
          <a:p>
            <a:pPr marL="0" lvl="0" indent="0">
              <a:buNone/>
            </a:pPr>
            <a:r>
              <a:rPr lang="nl-NL" sz="2000" dirty="0"/>
              <a:t>- inzet loonkosten subsidie / uitleg regeling aan werkgever,</a:t>
            </a:r>
          </a:p>
          <a:p>
            <a:pPr marL="0" lvl="0" indent="0">
              <a:buNone/>
            </a:pPr>
            <a:r>
              <a:rPr lang="nl-NL" sz="2000" dirty="0"/>
              <a:t>- inzet jobcoach,</a:t>
            </a:r>
          </a:p>
          <a:p>
            <a:pPr marL="0" lvl="0" indent="0">
              <a:buNone/>
            </a:pPr>
            <a:r>
              <a:rPr lang="nl-NL" sz="2000" dirty="0"/>
              <a:t>- houdt contact met werkgever en jongere over voortgang en ontwikkeling. </a:t>
            </a:r>
          </a:p>
          <a:p>
            <a:pPr marL="0" lvl="0" indent="0">
              <a:buNone/>
            </a:pPr>
            <a:endParaRPr lang="nl-NL" sz="2000" dirty="0"/>
          </a:p>
          <a:p>
            <a:pPr marL="0" lvl="0" indent="0">
              <a:buNone/>
            </a:pPr>
            <a:r>
              <a:rPr lang="nl-NL" sz="19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WMO consulent gemeente:</a:t>
            </a:r>
          </a:p>
          <a:p>
            <a:pPr lvl="0"/>
            <a:r>
              <a:rPr lang="nl-NL" sz="2100" dirty="0"/>
              <a:t>Bespreekt PvS Arbeid + vervolgtraject jongere in dagbesteding /zorg.</a:t>
            </a:r>
          </a:p>
          <a:p>
            <a:pPr lvl="0"/>
            <a:r>
              <a:rPr lang="nl-NL" sz="2100" dirty="0"/>
              <a:t>Regelt: dagbesteding WMO.</a:t>
            </a:r>
          </a:p>
          <a:p>
            <a:pPr lvl="0"/>
            <a:r>
              <a:rPr lang="nl-NL" sz="2100" dirty="0"/>
              <a:t>Houdt contact met dagbestedingsaanbieder en jongere over voortgang en ontwikkeling.</a:t>
            </a:r>
          </a:p>
          <a:p>
            <a:pPr lvl="0"/>
            <a:r>
              <a:rPr lang="nl-NL" sz="2100" dirty="0"/>
              <a:t>Houdt Intergrip  JIKP actueel m.b.t. dagbestedingsaanbieder.</a:t>
            </a:r>
          </a:p>
          <a:p>
            <a:pPr lvl="0"/>
            <a:endParaRPr lang="nl-NL" sz="2100" dirty="0"/>
          </a:p>
          <a:p>
            <a:pPr marL="0" lvl="0" indent="0">
              <a:buNone/>
            </a:pPr>
            <a:r>
              <a:rPr lang="nl-NL" sz="1900" b="1" dirty="0" err="1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Doorstrooompunt</a:t>
            </a:r>
            <a:r>
              <a:rPr lang="nl-NL" sz="19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lvl="0"/>
            <a:r>
              <a:rPr lang="nl-NL" sz="2100" dirty="0"/>
              <a:t>Blijft traject van jongere tot  23 jaar monitoren.</a:t>
            </a:r>
          </a:p>
          <a:p>
            <a:pPr lvl="0"/>
            <a:r>
              <a:rPr lang="nl-NL" sz="2100" dirty="0"/>
              <a:t>Zorgt maandelijks voor actuele informatie m.b.t. inkomsten jongere in Intergrip JIKP.</a:t>
            </a:r>
          </a:p>
          <a:p>
            <a:pPr lvl="0"/>
            <a:r>
              <a:rPr lang="nl-NL" sz="2100" dirty="0"/>
              <a:t>Pakt actief begeleiding op wanneer traject van jongere wijzigt en er een verandering optreedt in voorgaande begeleidingspartij. </a:t>
            </a:r>
          </a:p>
          <a:p>
            <a:pPr lvl="0"/>
            <a:endParaRPr lang="nl-NL" sz="2100" dirty="0"/>
          </a:p>
          <a:p>
            <a:pPr marL="0" lvl="0" indent="0">
              <a:buNone/>
            </a:pPr>
            <a:endParaRPr lang="nl-NL" sz="2100" dirty="0"/>
          </a:p>
          <a:p>
            <a:pPr marL="0" lvl="0" indent="0">
              <a:buNone/>
            </a:pPr>
            <a:endParaRPr lang="nl-NL" sz="1600" dirty="0"/>
          </a:p>
          <a:p>
            <a:pPr marL="0" lvl="0" indent="0">
              <a:buNone/>
            </a:pPr>
            <a:endParaRPr lang="en-US" sz="1600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774C3E8-1E99-3B94-A5FA-979281C0B844}"/>
              </a:ext>
            </a:extLst>
          </p:cNvPr>
          <p:cNvSpPr txBox="1">
            <a:spLocks/>
          </p:cNvSpPr>
          <p:nvPr/>
        </p:nvSpPr>
        <p:spPr>
          <a:xfrm rot="16200000">
            <a:off x="-2766219" y="2766219"/>
            <a:ext cx="6858001" cy="1325563"/>
          </a:xfrm>
          <a:prstGeom prst="rect">
            <a:avLst/>
          </a:prstGeom>
          <a:solidFill>
            <a:srgbClr val="1A416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b="1" dirty="0">
                <a:solidFill>
                  <a:schemeClr val="bg1">
                    <a:lumMod val="95000"/>
                  </a:schemeClr>
                </a:solidFill>
              </a:rPr>
              <a:t>Wat regelt gemeente  </a:t>
            </a:r>
            <a:endParaRPr lang="nl-NL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75AE77E1-9AFA-8747-43A5-F1AE56D84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136" y="767538"/>
            <a:ext cx="3354070" cy="1717040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F6623835-32AA-DD6F-65DE-5806D2A22C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814" y="4766460"/>
            <a:ext cx="3354070" cy="209154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57C92131-756F-C3FC-E528-EC0E3E2A1D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9136" y="3098409"/>
            <a:ext cx="3353091" cy="171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07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E039C1-2622-4767-928C-96DBEBF07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817" y="-3"/>
            <a:ext cx="9560012" cy="6712896"/>
          </a:xfrm>
        </p:spPr>
        <p:txBody>
          <a:bodyPr>
            <a:normAutofit/>
          </a:bodyPr>
          <a:lstStyle/>
          <a:p>
            <a:pPr lvl="0">
              <a:lnSpc>
                <a:spcPct val="87000"/>
              </a:lnSpc>
            </a:pPr>
            <a:endParaRPr lang="nl-NL" sz="19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8">
              <a:lnSpc>
                <a:spcPct val="87000"/>
              </a:lnSpc>
            </a:pPr>
            <a:endParaRPr lang="nl-NL" sz="9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8">
              <a:lnSpc>
                <a:spcPct val="87000"/>
              </a:lnSpc>
            </a:pPr>
            <a:endParaRPr lang="nl-NL" sz="9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8">
              <a:lnSpc>
                <a:spcPct val="87000"/>
              </a:lnSpc>
            </a:pPr>
            <a:endParaRPr lang="nl-NL" sz="9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8">
              <a:lnSpc>
                <a:spcPct val="87000"/>
              </a:lnSpc>
            </a:pPr>
            <a:endParaRPr lang="nl-NL" sz="9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8">
              <a:lnSpc>
                <a:spcPct val="87000"/>
              </a:lnSpc>
            </a:pPr>
            <a:endParaRPr lang="nl-NL" sz="9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657600" lvl="8" indent="0">
              <a:lnSpc>
                <a:spcPct val="87000"/>
              </a:lnSpc>
              <a:buNone/>
            </a:pPr>
            <a:endParaRPr lang="nl-NL" sz="9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657600" lvl="8" indent="0">
              <a:lnSpc>
                <a:spcPct val="87000"/>
              </a:lnSpc>
              <a:buNone/>
            </a:pPr>
            <a:endParaRPr lang="nl-NL" sz="9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657600" lvl="8" indent="0">
              <a:lnSpc>
                <a:spcPct val="87000"/>
              </a:lnSpc>
              <a:buNone/>
            </a:pPr>
            <a:endParaRPr lang="nl-NL" sz="9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657600" lvl="8" indent="0">
              <a:lnSpc>
                <a:spcPct val="87000"/>
              </a:lnSpc>
              <a:buNone/>
            </a:pPr>
            <a:endParaRPr lang="nl-NL" sz="9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657600" lvl="8" indent="0">
              <a:lnSpc>
                <a:spcPct val="87000"/>
              </a:lnSpc>
              <a:buNone/>
            </a:pPr>
            <a:endParaRPr lang="nl-NL" sz="9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657600" lvl="8" indent="0">
              <a:lnSpc>
                <a:spcPct val="87000"/>
              </a:lnSpc>
              <a:buNone/>
            </a:pPr>
            <a:endParaRPr lang="nl-NL" sz="9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7">
              <a:lnSpc>
                <a:spcPct val="87000"/>
              </a:lnSpc>
            </a:pPr>
            <a:r>
              <a:rPr lang="nl-NL" dirty="0">
                <a:latin typeface="Calibri" panose="020F0502020204030204" pitchFamily="34" charset="0"/>
                <a:cs typeface="Times New Roman" panose="02020603050405020304" pitchFamily="18" charset="0"/>
              </a:rPr>
              <a:t>In gesprek met mentor/stagebegeleider  en ouders</a:t>
            </a:r>
          </a:p>
          <a:p>
            <a:pPr lvl="7">
              <a:lnSpc>
                <a:spcPct val="87000"/>
              </a:lnSpc>
            </a:pPr>
            <a:r>
              <a:rPr lang="nl-NL" dirty="0">
                <a:latin typeface="Calibri" panose="020F0502020204030204" pitchFamily="34" charset="0"/>
                <a:cs typeface="Times New Roman" panose="02020603050405020304" pitchFamily="18" charset="0"/>
              </a:rPr>
              <a:t>Welke opleiding of werk past bij mij? </a:t>
            </a:r>
          </a:p>
          <a:p>
            <a:pPr lvl="7">
              <a:lnSpc>
                <a:spcPct val="87000"/>
              </a:lnSpc>
            </a:pPr>
            <a:r>
              <a:rPr lang="nl-NL" dirty="0">
                <a:latin typeface="Calibri" panose="020F0502020204030204" pitchFamily="34" charset="0"/>
                <a:cs typeface="Times New Roman" panose="02020603050405020304" pitchFamily="18" charset="0"/>
              </a:rPr>
              <a:t>Welke  ondersteuning heb ik nodig om er een succes van te maken?</a:t>
            </a:r>
          </a:p>
          <a:p>
            <a:pPr lvl="7">
              <a:lnSpc>
                <a:spcPct val="87000"/>
              </a:lnSpc>
            </a:pPr>
            <a:endParaRPr lang="nl-NL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7">
              <a:lnSpc>
                <a:spcPct val="87000"/>
              </a:lnSpc>
            </a:pPr>
            <a:endParaRPr lang="nl-NL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87000"/>
              </a:lnSpc>
              <a:buNone/>
            </a:pPr>
            <a:endParaRPr lang="nl-NL" sz="19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7">
              <a:lnSpc>
                <a:spcPct val="87000"/>
              </a:lnSpc>
            </a:pPr>
            <a:r>
              <a:rPr lang="nl-NL" sz="1900" dirty="0">
                <a:latin typeface="Calibri" panose="020F0502020204030204" pitchFamily="34" charset="0"/>
                <a:cs typeface="Times New Roman" panose="02020603050405020304" pitchFamily="18" charset="0"/>
              </a:rPr>
              <a:t>Informatie  die voor de gemeente en werkgever van belang is om te weten vóór de start op de arbeidsmarkt.</a:t>
            </a:r>
          </a:p>
          <a:p>
            <a:pPr marL="3200400" lvl="7" indent="0">
              <a:lnSpc>
                <a:spcPct val="87000"/>
              </a:lnSpc>
              <a:buNone/>
            </a:pPr>
            <a:r>
              <a:rPr lang="nl-NL" sz="1900" dirty="0">
                <a:latin typeface="Calibri" panose="020F0502020204030204" pitchFamily="34" charset="0"/>
                <a:cs typeface="Times New Roman" panose="02020603050405020304" pitchFamily="18" charset="0"/>
              </a:rPr>
              <a:t>-  Ingevuld door de jongere zelf, aangevuld met</a:t>
            </a:r>
          </a:p>
          <a:p>
            <a:pPr marL="3200400" lvl="7" indent="0">
              <a:lnSpc>
                <a:spcPct val="87000"/>
              </a:lnSpc>
              <a:buNone/>
            </a:pPr>
            <a:r>
              <a:rPr lang="nl-NL" sz="1900" dirty="0">
                <a:latin typeface="Calibri" panose="020F0502020204030204" pitchFamily="34" charset="0"/>
                <a:cs typeface="Times New Roman" panose="02020603050405020304" pitchFamily="18" charset="0"/>
              </a:rPr>
              <a:t>    professionele onderbouwing begeleidingsnoodzaak,  </a:t>
            </a:r>
          </a:p>
          <a:p>
            <a:pPr marL="3200400" lvl="7" indent="0">
              <a:lnSpc>
                <a:spcPct val="87000"/>
              </a:lnSpc>
              <a:buNone/>
            </a:pPr>
            <a:r>
              <a:rPr lang="nl-NL" sz="1900" dirty="0">
                <a:latin typeface="Calibri" panose="020F0502020204030204" pitchFamily="34" charset="0"/>
                <a:cs typeface="Times New Roman" panose="02020603050405020304" pitchFamily="18" charset="0"/>
              </a:rPr>
              <a:t> -  jongere reageert en kan kiezen dit wel of niet te delen.</a:t>
            </a:r>
          </a:p>
          <a:p>
            <a:pPr lvl="7">
              <a:lnSpc>
                <a:spcPct val="87000"/>
              </a:lnSpc>
            </a:pPr>
            <a:r>
              <a:rPr lang="nl-NL" sz="1900" dirty="0">
                <a:latin typeface="Calibri" panose="020F0502020204030204" pitchFamily="34" charset="0"/>
                <a:cs typeface="Times New Roman" panose="02020603050405020304" pitchFamily="18" charset="0"/>
              </a:rPr>
              <a:t>Onderdeel van  LOB op v(s)o, pro en entree.</a:t>
            </a:r>
          </a:p>
          <a:p>
            <a:pPr marL="3200400" lvl="7" indent="0">
              <a:lnSpc>
                <a:spcPct val="87000"/>
              </a:lnSpc>
              <a:buNone/>
            </a:pPr>
            <a:endParaRPr lang="nl-NL" sz="19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7">
              <a:lnSpc>
                <a:spcPct val="87000"/>
              </a:lnSpc>
            </a:pPr>
            <a:endParaRPr lang="nl-NL" sz="19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87000"/>
              </a:lnSpc>
              <a:buNone/>
            </a:pPr>
            <a:endParaRPr lang="nl-NL" sz="19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87000"/>
              </a:lnSpc>
              <a:buNone/>
            </a:pPr>
            <a:endParaRPr lang="nl-NL" dirty="0"/>
          </a:p>
        </p:txBody>
      </p:sp>
      <p:pic>
        <p:nvPicPr>
          <p:cNvPr id="5" name="Afbeelding 4" descr="Afbeelding met tekst, persoon, binnen, computer&#10;&#10;Automatisch gegenereerde beschrijving">
            <a:extLst>
              <a:ext uri="{FF2B5EF4-FFF2-40B4-BE49-F238E27FC236}">
                <a16:creationId xmlns:a16="http://schemas.microsoft.com/office/drawing/2014/main" id="{1DFC2FE0-5ADD-9B2E-D001-869E60190A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81" b="7681"/>
          <a:stretch/>
        </p:blipFill>
        <p:spPr>
          <a:xfrm>
            <a:off x="1822519" y="232772"/>
            <a:ext cx="2725897" cy="153327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2EAD0FB-30BD-D639-B2A8-1390B3AF4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4556" y="145107"/>
            <a:ext cx="1383107" cy="133750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4AE7750A-8F25-1023-6A22-8C8FFD19D8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322832" cy="6858000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2D1B8E06-22EC-EA48-9CF5-3AB0961BAC59}"/>
              </a:ext>
            </a:extLst>
          </p:cNvPr>
          <p:cNvSpPr txBox="1">
            <a:spLocks/>
          </p:cNvSpPr>
          <p:nvPr/>
        </p:nvSpPr>
        <p:spPr>
          <a:xfrm rot="16200000">
            <a:off x="-2766218" y="2766217"/>
            <a:ext cx="6858001" cy="1325563"/>
          </a:xfrm>
          <a:prstGeom prst="rect">
            <a:avLst/>
          </a:prstGeom>
          <a:solidFill>
            <a:srgbClr val="1A416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3600" b="1" dirty="0">
                <a:solidFill>
                  <a:schemeClr val="bg1">
                    <a:lumMod val="95000"/>
                  </a:schemeClr>
                </a:solidFill>
              </a:rPr>
              <a:t>Instrumenten: PvS</a:t>
            </a:r>
            <a:endParaRPr lang="nl-NL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96664BC8-B0E3-2724-EA8A-0F5CA289F5B7}"/>
              </a:ext>
            </a:extLst>
          </p:cNvPr>
          <p:cNvSpPr txBox="1"/>
          <p:nvPr/>
        </p:nvSpPr>
        <p:spPr>
          <a:xfrm>
            <a:off x="4924337" y="351692"/>
            <a:ext cx="544514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PvS = digitale tool, jongere is eigenaar, groeit met jongere mee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Ook na doorstroom, uitstroom of  uitval mbo/werk.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Uniforme werkwijze en instrument voor hele regio.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6772B187-59C4-EA79-0DAC-AF63D71EB5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0277" y="2413537"/>
            <a:ext cx="2688984" cy="1679541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789582AF-DF60-FB3A-CFF9-25AF380131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4333" y="4623368"/>
            <a:ext cx="2062268" cy="1620942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91891060-910F-1936-1E9A-C4F2955BC5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86906" y="4784375"/>
            <a:ext cx="1518408" cy="143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58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build="p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E039C1-2622-4767-928C-96DBEBF07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4028" y="343610"/>
            <a:ext cx="7245457" cy="6351658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87000"/>
              </a:lnSpc>
              <a:buNone/>
            </a:pPr>
            <a:endParaRPr lang="nl-NL" sz="1900" b="1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1800" dirty="0"/>
              <a:t>Scholen kunnen via Intergrip JIKP de samenwerking starten met de NAA medewerkers van de woongemeente van de jongere</a:t>
            </a:r>
          </a:p>
          <a:p>
            <a:pPr marL="0" lvl="0" indent="0">
              <a:buNone/>
            </a:pPr>
            <a:endParaRPr lang="nl-NL" sz="1800" dirty="0"/>
          </a:p>
          <a:p>
            <a:pPr marL="285750" indent="-285750"/>
            <a:r>
              <a:rPr lang="nl-NL" sz="1800" dirty="0"/>
              <a:t>Gemeente reageert </a:t>
            </a:r>
            <a:r>
              <a:rPr lang="nl-NL" sz="1800" dirty="0">
                <a:solidFill>
                  <a:prstClr val="black"/>
                </a:solidFill>
              </a:rPr>
              <a:t>op verzoek samenwerking:</a:t>
            </a:r>
          </a:p>
          <a:p>
            <a:pPr marL="285750" lvl="0" indent="-285750"/>
            <a:r>
              <a:rPr lang="nl-NL" sz="1800" dirty="0">
                <a:solidFill>
                  <a:prstClr val="black"/>
                </a:solidFill>
              </a:rPr>
              <a:t>Koppelt contactgegevens aan de desbetreffende jongere en neemt  contact op met school voor plannen van een netwerkgesprek met jongere, ouders en stagebegeleider school.</a:t>
            </a:r>
            <a:endParaRPr lang="nl-NL" sz="1800" dirty="0"/>
          </a:p>
          <a:p>
            <a:pPr marL="285750" indent="-285750"/>
            <a:r>
              <a:rPr lang="nl-NL" sz="1800" dirty="0"/>
              <a:t>Scholen kunnen in het netwerkgesprek (fysiek) de jongere warm overdragen aan de gemeente (via PvS dat de jongere deelt met gemeente).</a:t>
            </a:r>
          </a:p>
          <a:p>
            <a:endParaRPr lang="nl-NL" sz="1800" dirty="0"/>
          </a:p>
          <a:p>
            <a:pPr marL="285750" indent="-285750"/>
            <a:r>
              <a:rPr lang="nl-NL" sz="1800" dirty="0"/>
              <a:t>Na uitstroom: </a:t>
            </a:r>
          </a:p>
          <a:p>
            <a:pPr marL="285750" indent="-285750"/>
            <a:r>
              <a:rPr lang="nl-NL" sz="1800" dirty="0"/>
              <a:t>Arbeidsgegevens en inkomstengegevens worden maandelijks bijgewerkt door het regionale Doorstroompunt waardoor scholen beschikken over actuele gegevens voor Nazorg.</a:t>
            </a:r>
          </a:p>
          <a:p>
            <a:pPr marL="285750" indent="-285750"/>
            <a:endParaRPr lang="nl-NL" sz="1800" dirty="0"/>
          </a:p>
          <a:p>
            <a:pPr marL="285750" indent="-285750"/>
            <a:r>
              <a:rPr lang="nl-NL" sz="1800" dirty="0"/>
              <a:t>Gegevens  WMO dagbestedingsaanbieder bij jongere worden minimaal 1 keer per jaar door de Consulent WMO actueel gehouden en de Doorstroomcoach monitort. </a:t>
            </a:r>
          </a:p>
          <a:p>
            <a:pPr marL="285750" indent="-285750"/>
            <a:endParaRPr lang="nl-NL" sz="1800" dirty="0"/>
          </a:p>
          <a:p>
            <a:pPr marL="285750" indent="-285750"/>
            <a:r>
              <a:rPr lang="nl-NL" sz="1800" dirty="0"/>
              <a:t>Bij uitval in werk komt jongere in Intergrip weer op ‘In behandeling’ bij de Doorstroomcoach voor opnieuw begeleiding naar een passend vervolg. </a:t>
            </a:r>
          </a:p>
          <a:p>
            <a:pPr lvl="8">
              <a:lnSpc>
                <a:spcPct val="87000"/>
              </a:lnSpc>
            </a:pPr>
            <a:endParaRPr lang="nl-NL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8">
              <a:lnSpc>
                <a:spcPct val="87000"/>
              </a:lnSpc>
            </a:pPr>
            <a:endParaRPr lang="nl-NL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8">
              <a:lnSpc>
                <a:spcPct val="87000"/>
              </a:lnSpc>
            </a:pPr>
            <a:endParaRPr lang="nl-NL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nl-NL" sz="2100" dirty="0"/>
          </a:p>
          <a:p>
            <a:pPr marL="0" lvl="0" indent="0">
              <a:buNone/>
            </a:pPr>
            <a:endParaRPr lang="nl-NL" sz="1600" dirty="0"/>
          </a:p>
          <a:p>
            <a:pPr marL="0" lvl="0" indent="0">
              <a:buNone/>
            </a:pPr>
            <a:endParaRPr lang="en-US" sz="1600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774C3E8-1E99-3B94-A5FA-979281C0B844}"/>
              </a:ext>
            </a:extLst>
          </p:cNvPr>
          <p:cNvSpPr txBox="1">
            <a:spLocks/>
          </p:cNvSpPr>
          <p:nvPr/>
        </p:nvSpPr>
        <p:spPr>
          <a:xfrm rot="16200000">
            <a:off x="-2766219" y="2766219"/>
            <a:ext cx="6858001" cy="1325563"/>
          </a:xfrm>
          <a:prstGeom prst="rect">
            <a:avLst/>
          </a:prstGeom>
          <a:solidFill>
            <a:srgbClr val="1A416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b="1" dirty="0" err="1">
                <a:solidFill>
                  <a:schemeClr val="bg1">
                    <a:lumMod val="95000"/>
                  </a:schemeClr>
                </a:solidFill>
              </a:rPr>
              <a:t>Instdrumenten</a:t>
            </a:r>
            <a:r>
              <a:rPr lang="nl-NL" b="1" dirty="0">
                <a:solidFill>
                  <a:schemeClr val="bg1">
                    <a:lumMod val="95000"/>
                  </a:schemeClr>
                </a:solidFill>
              </a:rPr>
              <a:t>: JIKP </a:t>
            </a:r>
            <a:endParaRPr lang="nl-NL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2CADF0D-8610-E52D-970F-21727257A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970" y="722082"/>
            <a:ext cx="2310584" cy="81083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C67EEDD-E059-5012-FF0F-B00BDBD5D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271" y="2249765"/>
            <a:ext cx="2688569" cy="167654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71E0D3F-2329-BE35-CA90-CB5A1E61DB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7927" y="4818921"/>
            <a:ext cx="2060627" cy="162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47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E039C1-2622-4767-928C-96DBEBF07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4028" y="343610"/>
            <a:ext cx="7803398" cy="6351658"/>
          </a:xfrm>
        </p:spPr>
        <p:txBody>
          <a:bodyPr>
            <a:normAutofit/>
          </a:bodyPr>
          <a:lstStyle/>
          <a:p>
            <a:pPr marL="0" lvl="0" indent="0">
              <a:lnSpc>
                <a:spcPct val="87000"/>
              </a:lnSpc>
              <a:buNone/>
            </a:pPr>
            <a:endParaRPr lang="nl-NL" sz="1900" b="1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87000"/>
              </a:lnSpc>
              <a:buNone/>
            </a:pPr>
            <a:r>
              <a:rPr lang="nl-NL" sz="19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Onderzoek Windesheim (Joost van der Weide):</a:t>
            </a:r>
          </a:p>
          <a:p>
            <a:pPr marL="0" lvl="0" indent="0">
              <a:lnSpc>
                <a:spcPct val="87000"/>
              </a:lnSpc>
              <a:buNone/>
            </a:pPr>
            <a:endParaRPr lang="nl-NL" sz="1900" b="1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2100" dirty="0"/>
              <a:t>Functie </a:t>
            </a:r>
            <a:r>
              <a:rPr lang="nl-NL" sz="2100" dirty="0" err="1"/>
              <a:t>dldwc</a:t>
            </a:r>
            <a:r>
              <a:rPr lang="nl-NL" sz="2100" dirty="0"/>
              <a:t> wordt verschillend ingevuld en is nog onvoldoende helder (voor jongeren en professionals)</a:t>
            </a:r>
          </a:p>
          <a:p>
            <a:pPr lvl="0"/>
            <a:r>
              <a:rPr lang="nl-NL" sz="2100" dirty="0"/>
              <a:t>Meer samenwerken: </a:t>
            </a:r>
          </a:p>
          <a:p>
            <a:pPr marL="0" lvl="0" indent="0">
              <a:buNone/>
            </a:pPr>
            <a:r>
              <a:rPr lang="nl-NL" sz="2100" dirty="0"/>
              <a:t>-   school overstijgende intervisie door </a:t>
            </a:r>
            <a:r>
              <a:rPr lang="nl-NL" sz="2100" dirty="0" err="1"/>
              <a:t>dldwc</a:t>
            </a:r>
            <a:endParaRPr lang="nl-NL" sz="2100" dirty="0"/>
          </a:p>
          <a:p>
            <a:pPr marL="0" lvl="0" indent="0">
              <a:buNone/>
            </a:pPr>
            <a:r>
              <a:rPr lang="nl-NL" sz="2100" dirty="0"/>
              <a:t>-   aansluiten bij lerende aanpak Triagescript jongeren regio Zwolle</a:t>
            </a:r>
          </a:p>
          <a:p>
            <a:pPr lvl="0"/>
            <a:r>
              <a:rPr lang="nl-NL" sz="2100" dirty="0"/>
              <a:t>Versterk netwerksamenwerking: </a:t>
            </a:r>
          </a:p>
          <a:p>
            <a:pPr marL="0" lvl="0" indent="0">
              <a:buNone/>
            </a:pPr>
            <a:r>
              <a:rPr lang="nl-NL" sz="2100" dirty="0"/>
              <a:t>-   vso/pro/mbo met Doorstroompunt, RMAT, WSP,	werkbedrijf</a:t>
            </a:r>
          </a:p>
          <a:p>
            <a:pPr marL="0" lvl="0" indent="0">
              <a:buNone/>
            </a:pPr>
            <a:r>
              <a:rPr lang="nl-NL" sz="2100" dirty="0"/>
              <a:t>-   rol </a:t>
            </a:r>
            <a:r>
              <a:rPr lang="nl-NL" sz="2100" dirty="0" err="1"/>
              <a:t>dldwc</a:t>
            </a:r>
            <a:r>
              <a:rPr lang="nl-NL" sz="2100" dirty="0"/>
              <a:t> in relatie tot andere ondersteuners </a:t>
            </a:r>
          </a:p>
          <a:p>
            <a:pPr marL="0" lvl="0" indent="0">
              <a:buNone/>
            </a:pPr>
            <a:r>
              <a:rPr lang="nl-NL" sz="2100" dirty="0"/>
              <a:t>-   communicatie tussen jobcoach en </a:t>
            </a:r>
            <a:r>
              <a:rPr lang="nl-NL" sz="2100" dirty="0" err="1"/>
              <a:t>dldwc</a:t>
            </a:r>
            <a:r>
              <a:rPr lang="nl-NL" sz="2100" dirty="0"/>
              <a:t> ontbreekt vaak</a:t>
            </a:r>
          </a:p>
          <a:p>
            <a:pPr lvl="0"/>
            <a:r>
              <a:rPr lang="nl-NL" sz="2100" dirty="0"/>
              <a:t>Richt digitale ingang voor jongeren in (</a:t>
            </a:r>
            <a:r>
              <a:rPr lang="nl-NL" sz="2100" dirty="0" err="1"/>
              <a:t>jongerenhub</a:t>
            </a:r>
            <a:r>
              <a:rPr lang="nl-NL" sz="2100" dirty="0"/>
              <a:t>)</a:t>
            </a:r>
          </a:p>
          <a:p>
            <a:pPr marL="0" lvl="0" indent="0">
              <a:buNone/>
            </a:pPr>
            <a:endParaRPr lang="nl-NL" sz="2100" dirty="0"/>
          </a:p>
          <a:p>
            <a:pPr marL="0" lvl="0" indent="0">
              <a:buNone/>
            </a:pPr>
            <a:endParaRPr lang="nl-NL" sz="1600" dirty="0"/>
          </a:p>
          <a:p>
            <a:pPr marL="0" lvl="0" indent="0">
              <a:buNone/>
            </a:pPr>
            <a:endParaRPr lang="en-US" sz="1600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774C3E8-1E99-3B94-A5FA-979281C0B844}"/>
              </a:ext>
            </a:extLst>
          </p:cNvPr>
          <p:cNvSpPr txBox="1">
            <a:spLocks/>
          </p:cNvSpPr>
          <p:nvPr/>
        </p:nvSpPr>
        <p:spPr>
          <a:xfrm rot="16200000">
            <a:off x="-2766219" y="2766219"/>
            <a:ext cx="6858001" cy="1325563"/>
          </a:xfrm>
          <a:prstGeom prst="rect">
            <a:avLst/>
          </a:prstGeom>
          <a:solidFill>
            <a:srgbClr val="1A416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b="1" dirty="0">
                <a:solidFill>
                  <a:schemeClr val="bg1">
                    <a:lumMod val="95000"/>
                  </a:schemeClr>
                </a:solidFill>
              </a:rPr>
              <a:t>Doorleer doorwerk coach</a:t>
            </a:r>
            <a:endParaRPr lang="nl-NL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C5CB1255-B071-C7FF-6615-DE5936CD1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583" y="1699712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04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E039C1-2622-4767-928C-96DBEBF07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3546" y="343610"/>
            <a:ext cx="7973879" cy="6351658"/>
          </a:xfrm>
        </p:spPr>
        <p:txBody>
          <a:bodyPr>
            <a:normAutofit/>
          </a:bodyPr>
          <a:lstStyle/>
          <a:p>
            <a:pPr marL="0" lvl="0" indent="0">
              <a:lnSpc>
                <a:spcPct val="87000"/>
              </a:lnSpc>
              <a:buNone/>
            </a:pPr>
            <a:endParaRPr lang="nl-NL" sz="1900" b="1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87000"/>
              </a:lnSpc>
              <a:buNone/>
            </a:pPr>
            <a:r>
              <a:rPr lang="nl-NL" sz="19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Onderzoek Windesheim (Joost van der Weide):</a:t>
            </a:r>
          </a:p>
          <a:p>
            <a:r>
              <a:rPr lang="nl-NL" sz="2100" dirty="0"/>
              <a:t>Doorleer/</a:t>
            </a:r>
            <a:r>
              <a:rPr lang="nl-NL" sz="2100" dirty="0" err="1"/>
              <a:t>doorwerkcoaching</a:t>
            </a:r>
            <a:r>
              <a:rPr lang="nl-NL" sz="2100" dirty="0"/>
              <a:t> start in afronding onderwijs.</a:t>
            </a:r>
          </a:p>
          <a:p>
            <a:pPr lvl="0"/>
            <a:r>
              <a:rPr lang="nl-NL" sz="2100" dirty="0"/>
              <a:t>Relatie jongere – coach is van belang: vertrouwen!</a:t>
            </a:r>
          </a:p>
          <a:p>
            <a:pPr lvl="0"/>
            <a:r>
              <a:rPr lang="nl-NL" sz="2100" b="1" dirty="0"/>
              <a:t>Ondersteuning moet vraaggericht zijn, leerdoelen afstemmen op individuele jongere.</a:t>
            </a:r>
          </a:p>
          <a:p>
            <a:pPr lvl="0"/>
            <a:r>
              <a:rPr lang="nl-NL" sz="2100" b="1" dirty="0"/>
              <a:t>Preventief werken: van tevoren bespreken welke ondersteuning nodig is, </a:t>
            </a:r>
            <a:r>
              <a:rPr lang="nl-NL" sz="2100" b="1" dirty="0" err="1"/>
              <a:t>ipv</a:t>
            </a:r>
            <a:r>
              <a:rPr lang="nl-NL" sz="2100" b="1" dirty="0"/>
              <a:t>  eerst laten uitvallen.</a:t>
            </a:r>
          </a:p>
          <a:p>
            <a:pPr lvl="0"/>
            <a:r>
              <a:rPr lang="nl-NL" sz="2100" b="1" dirty="0"/>
              <a:t>Warme overdracht is noodzakelijk.</a:t>
            </a:r>
          </a:p>
          <a:p>
            <a:pPr lvl="0"/>
            <a:r>
              <a:rPr lang="nl-NL" sz="2100" b="1" dirty="0"/>
              <a:t>Jongeren vinden het fijn dat werkgever weet wat zij nodig hebben (onzichtbare beperkingen).</a:t>
            </a:r>
          </a:p>
          <a:p>
            <a:pPr lvl="0"/>
            <a:r>
              <a:rPr lang="nl-NL" sz="2100" b="1" dirty="0" err="1"/>
              <a:t>Dldw</a:t>
            </a:r>
            <a:r>
              <a:rPr lang="nl-NL" sz="2100" b="1" dirty="0"/>
              <a:t>-coach zou ook moeten kennismaken met het bedrijf.</a:t>
            </a:r>
          </a:p>
          <a:p>
            <a:pPr lvl="0"/>
            <a:r>
              <a:rPr lang="nl-NL" sz="2100" b="1" dirty="0"/>
              <a:t>Gemeente zou jongere meer moeten zien/kennen.</a:t>
            </a:r>
          </a:p>
          <a:p>
            <a:pPr lvl="0"/>
            <a:r>
              <a:rPr lang="nl-NL" sz="2100" b="1" dirty="0"/>
              <a:t>AVG: wie mag welke informatie zien? </a:t>
            </a:r>
          </a:p>
          <a:p>
            <a:pPr lvl="0"/>
            <a:r>
              <a:rPr lang="nl-NL" sz="2100" b="1" dirty="0"/>
              <a:t>Belang van bespreken van de regie van jongere over hun leven.  </a:t>
            </a:r>
          </a:p>
          <a:p>
            <a:pPr marL="0" lvl="0" indent="0">
              <a:buNone/>
            </a:pPr>
            <a:endParaRPr lang="nl-NL" sz="2100" dirty="0"/>
          </a:p>
          <a:p>
            <a:pPr marL="0" lvl="0" indent="0">
              <a:buNone/>
            </a:pPr>
            <a:endParaRPr lang="nl-NL" sz="1600" dirty="0"/>
          </a:p>
          <a:p>
            <a:pPr marL="0" lvl="0" indent="0">
              <a:buNone/>
            </a:pPr>
            <a:endParaRPr lang="en-US" sz="1600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774C3E8-1E99-3B94-A5FA-979281C0B844}"/>
              </a:ext>
            </a:extLst>
          </p:cNvPr>
          <p:cNvSpPr txBox="1">
            <a:spLocks/>
          </p:cNvSpPr>
          <p:nvPr/>
        </p:nvSpPr>
        <p:spPr>
          <a:xfrm rot="16200000">
            <a:off x="-2766219" y="2766219"/>
            <a:ext cx="6858001" cy="1325563"/>
          </a:xfrm>
          <a:prstGeom prst="rect">
            <a:avLst/>
          </a:prstGeom>
          <a:solidFill>
            <a:srgbClr val="1A416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b="1" dirty="0">
                <a:solidFill>
                  <a:schemeClr val="bg1">
                    <a:lumMod val="95000"/>
                  </a:schemeClr>
                </a:solidFill>
              </a:rPr>
              <a:t>Doorleer doorwerk coach</a:t>
            </a:r>
            <a:endParaRPr lang="nl-NL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C5CB1255-B071-C7FF-6615-DE5936CD1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583" y="1699712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47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8659EA133A934BBFC175B1D07E2593" ma:contentTypeVersion="11" ma:contentTypeDescription="Een nieuw document maken." ma:contentTypeScope="" ma:versionID="d9dbbacd5bc0f0bb10d1b96209bd4185">
  <xsd:schema xmlns:xsd="http://www.w3.org/2001/XMLSchema" xmlns:xs="http://www.w3.org/2001/XMLSchema" xmlns:p="http://schemas.microsoft.com/office/2006/metadata/properties" xmlns:ns3="39d86f20-53c2-4c97-8732-ee2ade5d3c2c" xmlns:ns4="f2f927b0-4032-42c6-8b3f-ca37e1ef15d9" targetNamespace="http://schemas.microsoft.com/office/2006/metadata/properties" ma:root="true" ma:fieldsID="c07254767550029d89f1f957adbd4003" ns3:_="" ns4:_="">
    <xsd:import namespace="39d86f20-53c2-4c97-8732-ee2ade5d3c2c"/>
    <xsd:import namespace="f2f927b0-4032-42c6-8b3f-ca37e1ef15d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d86f20-53c2-4c97-8732-ee2ade5d3c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f927b0-4032-42c6-8b3f-ca37e1ef15d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DDF89CC-39BE-4C80-BEC5-4714458EC14F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39d86f20-53c2-4c97-8732-ee2ade5d3c2c"/>
    <ds:schemaRef ds:uri="http://schemas.openxmlformats.org/package/2006/metadata/core-properties"/>
    <ds:schemaRef ds:uri="http://purl.org/dc/elements/1.1/"/>
    <ds:schemaRef ds:uri="f2f927b0-4032-42c6-8b3f-ca37e1ef15d9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5ACA262-A864-4732-BEFA-404372B3E5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d86f20-53c2-4c97-8732-ee2ade5d3c2c"/>
    <ds:schemaRef ds:uri="f2f927b0-4032-42c6-8b3f-ca37e1ef15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EB25F2E-31FC-40F8-BE21-74FDDAB1C0E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6264</TotalTime>
  <Words>1231</Words>
  <Application>Microsoft Office PowerPoint</Application>
  <PresentationFormat>Breedbeeld</PresentationFormat>
  <Paragraphs>192</Paragraphs>
  <Slides>13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21" baseType="lpstr">
      <vt:lpstr>Arial</vt:lpstr>
      <vt:lpstr>Asap</vt:lpstr>
      <vt:lpstr>Calibri</vt:lpstr>
      <vt:lpstr>Calibri Light</vt:lpstr>
      <vt:lpstr>Symbol</vt:lpstr>
      <vt:lpstr>Trebuchet MS</vt:lpstr>
      <vt:lpstr>Wingdings</vt:lpstr>
      <vt:lpstr>Kantoorthema</vt:lpstr>
      <vt:lpstr>PowerPoint-presentatie</vt:lpstr>
      <vt:lpstr>De beste start op  Mbo of in werk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Trudy de Bruin Schreuder</dc:creator>
  <cp:lastModifiedBy>Jannette Klaver</cp:lastModifiedBy>
  <cp:revision>61</cp:revision>
  <cp:lastPrinted>2023-03-21T17:25:21Z</cp:lastPrinted>
  <dcterms:created xsi:type="dcterms:W3CDTF">2019-06-24T07:29:09Z</dcterms:created>
  <dcterms:modified xsi:type="dcterms:W3CDTF">2023-11-02T08:32:25Z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0x010100168659EA133A934BBFC175B1D07E2593</vt:lpwstr>
  </property>
</Properties>
</file>