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869" r:id="rId2"/>
    <p:sldId id="966" r:id="rId3"/>
    <p:sldId id="863" r:id="rId4"/>
    <p:sldId id="884" r:id="rId5"/>
    <p:sldId id="886" r:id="rId6"/>
    <p:sldId id="885" r:id="rId7"/>
    <p:sldId id="984" r:id="rId8"/>
    <p:sldId id="985" r:id="rId9"/>
    <p:sldId id="987" r:id="rId10"/>
    <p:sldId id="986" r:id="rId11"/>
    <p:sldId id="961" r:id="rId12"/>
    <p:sldId id="645" r:id="rId13"/>
    <p:sldId id="646" r:id="rId14"/>
    <p:sldId id="927" r:id="rId15"/>
    <p:sldId id="928" r:id="rId16"/>
    <p:sldId id="991" r:id="rId17"/>
    <p:sldId id="992" r:id="rId18"/>
    <p:sldId id="970" r:id="rId19"/>
    <p:sldId id="932" r:id="rId20"/>
    <p:sldId id="650" r:id="rId21"/>
    <p:sldId id="993" r:id="rId22"/>
    <p:sldId id="925" r:id="rId23"/>
    <p:sldId id="896" r:id="rId24"/>
    <p:sldId id="897" r:id="rId25"/>
    <p:sldId id="924" r:id="rId26"/>
    <p:sldId id="895" r:id="rId27"/>
    <p:sldId id="887" r:id="rId28"/>
    <p:sldId id="950" r:id="rId29"/>
    <p:sldId id="922" r:id="rId30"/>
    <p:sldId id="883" r:id="rId31"/>
    <p:sldId id="923" r:id="rId32"/>
    <p:sldId id="926" r:id="rId33"/>
    <p:sldId id="969" r:id="rId34"/>
    <p:sldId id="956" r:id="rId35"/>
    <p:sldId id="965" r:id="rId36"/>
    <p:sldId id="841" r:id="rId37"/>
    <p:sldId id="955" r:id="rId38"/>
    <p:sldId id="971" r:id="rId39"/>
    <p:sldId id="972" r:id="rId40"/>
    <p:sldId id="974" r:id="rId41"/>
    <p:sldId id="739" r:id="rId42"/>
    <p:sldId id="935" r:id="rId43"/>
  </p:sldIdLst>
  <p:sldSz cx="9144000" cy="5143500" type="screen16x9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E739"/>
    <a:srgbClr val="6CB32D"/>
    <a:srgbClr val="10253F"/>
    <a:srgbClr val="028885"/>
    <a:srgbClr val="0F7B7B"/>
    <a:srgbClr val="002D62"/>
    <a:srgbClr val="6CB33F"/>
    <a:srgbClr val="6C4F3F"/>
    <a:srgbClr val="028882"/>
    <a:srgbClr val="08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21AF5-4A7E-4A4C-B134-E0BDF4C9EE75}" v="30" dt="2023-11-01T15:08:43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4638" autoAdjust="0"/>
  </p:normalViewPr>
  <p:slideViewPr>
    <p:cSldViewPr>
      <p:cViewPr varScale="1">
        <p:scale>
          <a:sx n="80" d="100"/>
          <a:sy n="80" d="100"/>
        </p:scale>
        <p:origin x="1116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pPr>
              <a:defRPr/>
            </a:pPr>
            <a:fld id="{DD2A7A7F-9F8D-45B6-9D8C-D87A21562532}" type="datetimeFigureOut">
              <a:rPr lang="nl-NL"/>
              <a:pPr>
                <a:defRPr/>
              </a:pPr>
              <a:t>2-11-2023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pPr>
              <a:defRPr/>
            </a:pPr>
            <a:fld id="{65382181-670C-4590-8747-1780B07D59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4193E21-233D-4BD2-83FB-788D4272C9C9}" type="datetimeFigureOut">
              <a:rPr lang="nl-NL"/>
              <a:pPr>
                <a:defRPr/>
              </a:pPr>
              <a:t>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8D14E48-92B8-4340-97E5-1DFA018A21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6E0EB-56E9-48CF-A191-5081FCD80941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718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6E0EB-56E9-48CF-A191-5081FCD80941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6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1814C-15E5-4FCF-A7E4-F8F21A01890B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1814C-15E5-4FCF-A7E4-F8F21A01890B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48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1814C-15E5-4FCF-A7E4-F8F21A01890B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63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355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277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1814C-15E5-4FCF-A7E4-F8F21A01890B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15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14E48-92B8-4340-97E5-1DFA018A2117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2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7119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562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814C-15E5-4FCF-A7E4-F8F21A01890B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1610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009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55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2398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438" y="665163"/>
            <a:ext cx="5911850" cy="33258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814C-15E5-4FCF-A7E4-F8F21A01890B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46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Wie</a:t>
            </a:r>
            <a:r>
              <a:rPr lang="nl-NL" baseline="0" dirty="0"/>
              <a:t> van u heeft dit soort jongeren op school?</a:t>
            </a:r>
          </a:p>
          <a:p>
            <a:endParaRPr lang="nl-NL" baseline="0" dirty="0"/>
          </a:p>
          <a:p>
            <a:r>
              <a:rPr lang="nl-NL" baseline="0" dirty="0"/>
              <a:t>Even voor de duidelijkheid: ze zijn allemaal behoorlijk dyslectisch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5CED-B54B-48A6-9E1A-67A17E3D4E60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6310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438" y="665163"/>
            <a:ext cx="5911850" cy="33258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814C-15E5-4FCF-A7E4-F8F21A01890B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752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438" y="665163"/>
            <a:ext cx="5911850" cy="33258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814C-15E5-4FCF-A7E4-F8F21A01890B}" type="slidenum">
              <a:rPr lang="nl-NL" smtClean="0"/>
              <a:pPr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356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438" y="665163"/>
            <a:ext cx="5911850" cy="33258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814C-15E5-4FCF-A7E4-F8F21A01890B}" type="slidenum">
              <a:rPr lang="nl-NL" smtClean="0"/>
              <a:pPr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892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438" y="665163"/>
            <a:ext cx="5911850" cy="332581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814C-15E5-4FCF-A7E4-F8F21A01890B}" type="slidenum">
              <a:rPr lang="nl-NL" smtClean="0"/>
              <a:pPr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435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994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E0EB-56E9-48CF-A191-5081FCD80941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27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6E0EB-56E9-48CF-A191-5081FCD80941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58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6E0EB-56E9-48CF-A191-5081FCD80941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92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6E0EB-56E9-48CF-A191-5081FCD80941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05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EEFE-AF6A-44BA-B726-95C71D74F90B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3A98-4B26-4500-ABE3-802D23E87F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EF73-92D0-48C1-8AD2-4BC0C7082F22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7DB9-ACFC-4101-BB39-D4FCCAE936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34ED-4FE9-474E-9B82-DE03E6F00E5F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3434-FED9-448C-B625-19EF5219E1B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BA47-AC40-4C71-898C-F9692FF1D98B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1BDD-6FCB-449D-BF9C-01736F44D3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lum bright="31000"/>
          </a:blip>
          <a:stretch>
            <a:fillRect/>
          </a:stretch>
        </p:blipFill>
        <p:spPr bwMode="auto">
          <a:xfrm>
            <a:off x="7812376" y="195487"/>
            <a:ext cx="978015" cy="342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41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A765-5C2C-40AC-BA7F-DAA158FE19B6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8F55-C779-4FC7-99A6-07E3FB1333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1C18-A992-4906-A72D-41C57590009D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596F-15AA-4B93-B6F9-8A2C946CAE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2" y="1151338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5B6E-2547-4030-AFF8-DB7ACC5B19E4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A5D4-3A03-416A-8B38-05FDC3F881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9C93-BCCD-485E-9B57-08D70B94F379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C5B4-2974-4D90-8B24-103E5C4481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ounded Rectangle"/>
          <p:cNvSpPr/>
          <p:nvPr userDrawn="1"/>
        </p:nvSpPr>
        <p:spPr>
          <a:xfrm>
            <a:off x="-1380927" y="6810376"/>
            <a:ext cx="9127927" cy="2148086"/>
          </a:xfrm>
          <a:prstGeom prst="roundRect">
            <a:avLst>
              <a:gd name="adj" fmla="val 35717"/>
            </a:avLst>
          </a:prstGeom>
          <a:gradFill>
            <a:gsLst>
              <a:gs pos="0">
                <a:srgbClr val="262261"/>
              </a:gs>
              <a:gs pos="100000">
                <a:srgbClr val="1F70B3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5ED5-F78F-4DA2-985D-04AB32D3DCC6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968E-312E-4815-9292-5D560E2566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69" y="204801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9836-11EC-4FEB-95B2-E995D32F1C61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FEEF-F89A-4017-B07D-3B7A35DEF2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DEF8-5E77-4DE1-9EF2-A31573447ADE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1829-ADA6-4F82-9E2E-C63FD3B8D0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017A7-4BDD-4DD7-93BA-82385F471697}" type="datetimeFigureOut">
              <a:rPr lang="nl-NL"/>
              <a:pPr>
                <a:defRPr/>
              </a:pPr>
              <a:t>2-11-2023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1B9D7-1B16-41BF-99E8-AA1B11A927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jNhdX_2oLQAhWG0RoKHWNuAR4QjRwIBw&amp;url=http://www.hitfix.com/news/jaws-turns-40-10-times-the-production-was-scarier-than-the-movie&amp;psig=AFQjCNEIRmYp5OYMRTt-v090q3YFSpDquQ&amp;ust=1477923124271398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1043608" y="1227889"/>
            <a:ext cx="8100392" cy="16318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80528" y="1707654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043608" y="0"/>
            <a:ext cx="0" cy="5110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79712" y="1779662"/>
            <a:ext cx="7056784" cy="6480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b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4" name="Titel 8"/>
          <p:cNvSpPr>
            <a:spLocks noGrp="1"/>
          </p:cNvSpPr>
          <p:nvPr>
            <p:ph type="title" idx="4294967295"/>
          </p:nvPr>
        </p:nvSpPr>
        <p:spPr>
          <a:xfrm>
            <a:off x="2483768" y="1131590"/>
            <a:ext cx="5976664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br>
              <a:rPr lang="nl-NL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nl-N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 van de regionale netwerkcoördinatoren vso· pro</a:t>
            </a:r>
            <a:br>
              <a:rPr lang="nl-N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r>
              <a:rPr lang="nl-N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De preventieve aanpak </a:t>
            </a:r>
            <a:br>
              <a:rPr lang="nl-NL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br>
              <a:rPr lang="nl-NL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br>
              <a:rPr lang="nl-NL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endParaRPr lang="nl-NL" sz="2400" spc="3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6"/>
            <a:ext cx="1053120" cy="8435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el 8"/>
          <p:cNvSpPr>
            <a:spLocks noGrp="1"/>
          </p:cNvSpPr>
          <p:nvPr>
            <p:ph type="title" idx="4294967295"/>
          </p:nvPr>
        </p:nvSpPr>
        <p:spPr>
          <a:xfrm>
            <a:off x="-36512" y="1491630"/>
            <a:ext cx="5976664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Het netwerk</a:t>
            </a:r>
            <a:br>
              <a:rPr lang="nl-NL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r>
              <a:rPr lang="nl-N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 </a:t>
            </a:r>
            <a:br>
              <a:rPr lang="nl-N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r>
              <a:rPr lang="nl-NL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                                                  </a:t>
            </a:r>
            <a:br>
              <a:rPr lang="nl-NL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br>
              <a:rPr lang="nl-NL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br>
              <a:rPr lang="nl-NL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</a:br>
            <a:endParaRPr lang="nl-NL" sz="2400" spc="3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9" name="Rechte verbindingslijn 18"/>
          <p:cNvCxnSpPr/>
          <p:nvPr/>
        </p:nvCxnSpPr>
        <p:spPr>
          <a:xfrm flipH="1">
            <a:off x="1835696" y="2211710"/>
            <a:ext cx="6480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nders kijken. Niets is wat het lijkt - VAViA">
            <a:extLst>
              <a:ext uri="{FF2B5EF4-FFF2-40B4-BE49-F238E27FC236}">
                <a16:creationId xmlns:a16="http://schemas.microsoft.com/office/drawing/2014/main" id="{B9023799-3AEC-4386-48FF-CA7AE65D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42" y="3146158"/>
            <a:ext cx="2598323" cy="17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6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955609-CACE-B734-5D71-1DB95AD1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5526"/>
            <a:ext cx="2674280" cy="39141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A3B1CA-7150-194C-F1B8-B3E880988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04056"/>
            <a:ext cx="2674280" cy="41221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3E8EB98-D3E5-0F92-4759-31A9F3D7B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609878"/>
            <a:ext cx="2690438" cy="412211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4220D0-9F1A-C12E-A792-9CD7235BB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837" y="699542"/>
            <a:ext cx="311079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18428-C84D-1478-0F65-6C28E846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58BCAD3-9072-A0B3-BCA4-B473D247ADD9}"/>
              </a:ext>
            </a:extLst>
          </p:cNvPr>
          <p:cNvSpPr txBox="1"/>
          <p:nvPr/>
        </p:nvSpPr>
        <p:spPr>
          <a:xfrm>
            <a:off x="2204950" y="2298160"/>
            <a:ext cx="6291993" cy="45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F1D2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Een label is snel geplakt maar lastig te verwijderen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9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f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897564"/>
            <a:ext cx="6802729" cy="324036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5814138" y="681540"/>
            <a:ext cx="3456384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6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f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951570"/>
            <a:ext cx="6856735" cy="324036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-72516" y="627534"/>
            <a:ext cx="3294366" cy="3780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3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23928" y="2085697"/>
            <a:ext cx="864096" cy="164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1980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30%</a:t>
            </a:r>
            <a:b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nl-NL" sz="15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CB73A1E-7BFE-F515-A3E8-A42500A45A21}"/>
              </a:ext>
            </a:extLst>
          </p:cNvPr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549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23928" y="2085697"/>
            <a:ext cx="864096" cy="164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2015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Arial" charset="0"/>
              </a:rPr>
              <a:t>29,4%</a:t>
            </a:r>
            <a:b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endParaRPr kumimoji="0" lang="nl-NL" sz="15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0A003C6-D5F7-AD35-02BA-D26857CF4B35}"/>
              </a:ext>
            </a:extLst>
          </p:cNvPr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54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CAF470C-165E-4214-EED9-ACAAED82A687}"/>
              </a:ext>
            </a:extLst>
          </p:cNvPr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C1642B2-05D6-04F9-1545-7A5F343A1CB7}"/>
              </a:ext>
            </a:extLst>
          </p:cNvPr>
          <p:cNvSpPr txBox="1"/>
          <p:nvPr/>
        </p:nvSpPr>
        <p:spPr>
          <a:xfrm>
            <a:off x="2286000" y="391936"/>
            <a:ext cx="4572000" cy="4361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b="1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beroepen die over 20 </a:t>
            </a:r>
            <a:r>
              <a:rPr lang="nl-NL" sz="1400" b="1" kern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jaar mogelijk niet </a:t>
            </a:r>
            <a:r>
              <a:rPr lang="nl-NL" sz="1400" b="1" kern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meer bestaan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nl-N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Vrachtwagenchauffeurs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Hypotheekadviseurs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Notarissen en accountants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CV-ketelingenieurs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Chinese havenarbeiders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Brugwachters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Taxichauffeurs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Vertalers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Beurshandelaren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Belastinginspecteurs en andere ambtenaren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964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835696" y="195678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600" dirty="0">
                <a:latin typeface="Century Gothic" pitchFamily="34" charset="0"/>
                <a:cs typeface="Courier New" pitchFamily="49" charset="0"/>
              </a:rPr>
              <a:t>Leerlingen met de grootste afstand tot het schip</a:t>
            </a:r>
            <a:br>
              <a:rPr lang="nl-NL" sz="1600" dirty="0">
                <a:latin typeface="Century Gothic" pitchFamily="34" charset="0"/>
                <a:cs typeface="Courier New" pitchFamily="49" charset="0"/>
              </a:rPr>
            </a:br>
            <a:r>
              <a:rPr lang="nl-NL" sz="1600" dirty="0">
                <a:latin typeface="Century Gothic" pitchFamily="34" charset="0"/>
                <a:cs typeface="Courier New" pitchFamily="49" charset="0"/>
              </a:rPr>
              <a:t>krijgen de kortste loopplank</a:t>
            </a:r>
            <a:endParaRPr lang="nl-NL" sz="2000" b="1" dirty="0"/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586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46D8929-EA7D-2374-F088-1DD9FA32CAA7}"/>
              </a:ext>
            </a:extLst>
          </p:cNvPr>
          <p:cNvSpPr/>
          <p:nvPr/>
        </p:nvSpPr>
        <p:spPr>
          <a:xfrm>
            <a:off x="683568" y="843558"/>
            <a:ext cx="3168352" cy="34563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18428-C84D-1478-0F65-6C28E846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4F69E35-B051-C5B1-5E2E-96D7AAD4F98B}"/>
              </a:ext>
            </a:extLst>
          </p:cNvPr>
          <p:cNvSpPr/>
          <p:nvPr/>
        </p:nvSpPr>
        <p:spPr>
          <a:xfrm>
            <a:off x="4229962" y="843558"/>
            <a:ext cx="6102678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050" b="1" i="1" dirty="0">
                <a:latin typeface="Century Gothic" pitchFamily="34" charset="0"/>
              </a:rPr>
              <a:t>Kwalitatief onderzoek naar wat werkgevers zoeken </a:t>
            </a:r>
          </a:p>
          <a:p>
            <a:pPr>
              <a:lnSpc>
                <a:spcPct val="150000"/>
              </a:lnSpc>
            </a:pPr>
            <a:endParaRPr lang="nl-NL" sz="1050" b="1" i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050" dirty="0">
                <a:latin typeface="Century Gothic" pitchFamily="34" charset="0"/>
              </a:rPr>
              <a:t>In het kwalitatieve onderzoek naar de wensen van </a:t>
            </a:r>
          </a:p>
          <a:p>
            <a:pPr>
              <a:lnSpc>
                <a:spcPct val="150000"/>
              </a:lnSpc>
            </a:pPr>
            <a:r>
              <a:rPr lang="nl-NL" sz="1050" dirty="0">
                <a:latin typeface="Century Gothic" pitchFamily="34" charset="0"/>
              </a:rPr>
              <a:t>werkgevers komen de volgende skills die belangrijk </a:t>
            </a:r>
          </a:p>
          <a:p>
            <a:pPr>
              <a:lnSpc>
                <a:spcPct val="150000"/>
              </a:lnSpc>
            </a:pPr>
            <a:r>
              <a:rPr lang="nl-NL" sz="1050" dirty="0">
                <a:latin typeface="Century Gothic" pitchFamily="34" charset="0"/>
              </a:rPr>
              <a:t>worden gevonden naar voren: </a:t>
            </a:r>
          </a:p>
          <a:p>
            <a:pPr>
              <a:lnSpc>
                <a:spcPct val="150000"/>
              </a:lnSpc>
            </a:pPr>
            <a:endParaRPr lang="nl-NL" sz="1050" dirty="0">
              <a:latin typeface="Century Gothic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E18A25-B46B-0364-DC0E-868BA2FA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31590"/>
            <a:ext cx="264939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00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BD28136-1A10-282A-99E0-1D94DA642207}"/>
              </a:ext>
            </a:extLst>
          </p:cNvPr>
          <p:cNvSpPr/>
          <p:nvPr/>
        </p:nvSpPr>
        <p:spPr>
          <a:xfrm>
            <a:off x="4139952" y="2139702"/>
            <a:ext cx="3168352" cy="137653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46D8929-EA7D-2374-F088-1DD9FA32CAA7}"/>
              </a:ext>
            </a:extLst>
          </p:cNvPr>
          <p:cNvSpPr/>
          <p:nvPr/>
        </p:nvSpPr>
        <p:spPr>
          <a:xfrm>
            <a:off x="683568" y="843558"/>
            <a:ext cx="3168352" cy="34563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18428-C84D-1478-0F65-6C28E846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4F69E35-B051-C5B1-5E2E-96D7AAD4F98B}"/>
              </a:ext>
            </a:extLst>
          </p:cNvPr>
          <p:cNvSpPr/>
          <p:nvPr/>
        </p:nvSpPr>
        <p:spPr>
          <a:xfrm>
            <a:off x="4229962" y="843558"/>
            <a:ext cx="6102678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050" b="1" i="1" dirty="0">
                <a:latin typeface="Century Gothic" pitchFamily="34" charset="0"/>
              </a:rPr>
              <a:t>Kwalitatief onderzoek naar wat werkgevers zoeken </a:t>
            </a:r>
          </a:p>
          <a:p>
            <a:pPr>
              <a:lnSpc>
                <a:spcPct val="150000"/>
              </a:lnSpc>
            </a:pPr>
            <a:endParaRPr lang="nl-NL" sz="1050" b="1" i="1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050" dirty="0">
                <a:latin typeface="Century Gothic" pitchFamily="34" charset="0"/>
              </a:rPr>
              <a:t>In het kwalitatieve onderzoek naar de wensen van </a:t>
            </a:r>
          </a:p>
          <a:p>
            <a:pPr>
              <a:lnSpc>
                <a:spcPct val="150000"/>
              </a:lnSpc>
            </a:pPr>
            <a:r>
              <a:rPr lang="nl-NL" sz="1050" dirty="0">
                <a:latin typeface="Century Gothic" pitchFamily="34" charset="0"/>
              </a:rPr>
              <a:t>werkgevers komen de volgende skills die belangrijk </a:t>
            </a:r>
          </a:p>
          <a:p>
            <a:pPr>
              <a:lnSpc>
                <a:spcPct val="150000"/>
              </a:lnSpc>
            </a:pPr>
            <a:r>
              <a:rPr lang="nl-NL" sz="1050" dirty="0">
                <a:latin typeface="Century Gothic" pitchFamily="34" charset="0"/>
              </a:rPr>
              <a:t>worden gevonden naar voren: </a:t>
            </a:r>
          </a:p>
          <a:p>
            <a:pPr>
              <a:lnSpc>
                <a:spcPct val="150000"/>
              </a:lnSpc>
            </a:pPr>
            <a:endParaRPr lang="nl-NL" sz="1050" dirty="0">
              <a:latin typeface="Century Gothic" pitchFamily="34" charset="0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nl-NL" sz="105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motivatie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nl-NL" sz="105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samenwerken en omgang met collega’s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nl-NL" sz="105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beheersing van de Nederlandse taal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nl-NL" sz="105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uiterlijk voorkomen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E18A25-B46B-0364-DC0E-868BA2FA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31590"/>
            <a:ext cx="264939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0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18428-C84D-1478-0F65-6C28E846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85071A-1B90-8591-C259-1E33AD10D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14" y="1470054"/>
            <a:ext cx="5958586" cy="22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9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07904" y="2080904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22" name="Picture 2" descr="http://www.digitaalrekenboek.nl/BreukenAfb/opg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707" y="1703949"/>
            <a:ext cx="4374485" cy="210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677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20538"/>
            <a:ext cx="8064897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hoek 2"/>
          <p:cNvSpPr/>
          <p:nvPr/>
        </p:nvSpPr>
        <p:spPr>
          <a:xfrm>
            <a:off x="0" y="-20538"/>
            <a:ext cx="1115616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178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0" y="-20538"/>
            <a:ext cx="1259632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 idx="4294967295"/>
          </p:nvPr>
        </p:nvSpPr>
        <p:spPr>
          <a:xfrm>
            <a:off x="1907704" y="897564"/>
            <a:ext cx="7236296" cy="35103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Cijfers Beschut Werk</a:t>
            </a: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br>
              <a:rPr lang="nl-NL" sz="1800" dirty="0"/>
            </a:br>
            <a:br>
              <a:rPr lang="nl-NL" sz="1800" dirty="0"/>
            </a:br>
            <a:br>
              <a:rPr lang="nl-NL" sz="1800" b="1" dirty="0">
                <a:latin typeface="Century Gothic" pitchFamily="34" charset="0"/>
              </a:rPr>
            </a:br>
            <a:endParaRPr lang="nl-NL" sz="18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259632" y="-20538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" y="-20538"/>
            <a:ext cx="1259631" cy="105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F8BF406-6548-CE70-26F5-284E15794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56" y="1443203"/>
            <a:ext cx="6440753" cy="34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1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3851920" cy="5143500"/>
          </a:xfrm>
          <a:prstGeom prst="rect">
            <a:avLst/>
          </a:prstGeom>
          <a:solidFill>
            <a:schemeClr val="bg1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683568" y="2841780"/>
            <a:ext cx="3168352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Talentontwikkelplaats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228184" y="2841780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Nazorgpartner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851920" y="2841780"/>
            <a:ext cx="2376264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Transitiepartner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763688" y="3691076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</a:t>
            </a:r>
          </a:p>
        </p:txBody>
      </p:sp>
      <p:sp>
        <p:nvSpPr>
          <p:cNvPr id="47" name="PIJL-RECHTS 46"/>
          <p:cNvSpPr/>
          <p:nvPr/>
        </p:nvSpPr>
        <p:spPr>
          <a:xfrm>
            <a:off x="899592" y="3381841"/>
            <a:ext cx="7632848" cy="126014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PIJL-RECHTS 47"/>
          <p:cNvSpPr/>
          <p:nvPr/>
        </p:nvSpPr>
        <p:spPr>
          <a:xfrm>
            <a:off x="899592" y="2301720"/>
            <a:ext cx="2880320" cy="155730"/>
          </a:xfrm>
          <a:prstGeom prst="rightArrow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8"/>
          <p:cNvSpPr>
            <a:spLocks noGrp="1"/>
          </p:cNvSpPr>
          <p:nvPr>
            <p:ph type="title" idx="4294967295"/>
          </p:nvPr>
        </p:nvSpPr>
        <p:spPr>
          <a:xfrm>
            <a:off x="1115616" y="3597864"/>
            <a:ext cx="4248472" cy="3780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vso en pro</a:t>
            </a:r>
          </a:p>
        </p:txBody>
      </p:sp>
      <p:sp>
        <p:nvSpPr>
          <p:cNvPr id="18" name="Titel 8"/>
          <p:cNvSpPr>
            <a:spLocks noGrp="1"/>
          </p:cNvSpPr>
          <p:nvPr>
            <p:ph type="title" idx="4294967295"/>
          </p:nvPr>
        </p:nvSpPr>
        <p:spPr>
          <a:xfrm>
            <a:off x="827584" y="1761660"/>
            <a:ext cx="4248472" cy="3780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nl-NL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vmbo</a:t>
            </a:r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, mbo, hbo</a:t>
            </a:r>
          </a:p>
        </p:txBody>
      </p:sp>
    </p:spTree>
    <p:extLst>
      <p:ext uri="{BB962C8B-B14F-4D97-AF65-F5344CB8AC3E}">
        <p14:creationId xmlns:p14="http://schemas.microsoft.com/office/powerpoint/2010/main" val="1737460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463480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81262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81262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81262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81262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-704280"/>
            <a:ext cx="2987824" cy="5143500"/>
          </a:xfrm>
          <a:prstGeom prst="rect">
            <a:avLst/>
          </a:prstGeom>
          <a:solidFill>
            <a:schemeClr val="bg1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251520" y="2137500"/>
            <a:ext cx="2736304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Talentontwikkelplaats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580112" y="2137500"/>
            <a:ext cx="2736304" cy="3693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Nazorgpartner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987824" y="2137500"/>
            <a:ext cx="2592288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Transitiepartner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3275856" y="2515542"/>
            <a:ext cx="0" cy="75608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763688" y="2986795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39552" y="2947597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werkgevers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2987824" y="2855837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centrumgemeente</a:t>
            </a: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2987824" y="1399418"/>
            <a:ext cx="0" cy="75608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52120" y="1669448"/>
            <a:ext cx="0" cy="48605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995936" y="1507430"/>
            <a:ext cx="0" cy="64807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1619672" y="1867470"/>
            <a:ext cx="0" cy="27003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3851920" y="2497540"/>
            <a:ext cx="0" cy="3780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2339752" y="1055637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UWV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372200" y="3040801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</a:t>
            </a:r>
            <a:r>
              <a:rPr lang="nl-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jobcoach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3419872" y="1204597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WSP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1691680" y="1258603"/>
            <a:ext cx="9361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SWV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2483768" y="3217627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werk en inkomen</a:t>
            </a:r>
          </a:p>
        </p:txBody>
      </p:sp>
      <p:cxnSp>
        <p:nvCxnSpPr>
          <p:cNvPr id="40" name="Rechte verbindingslijn 39"/>
          <p:cNvCxnSpPr/>
          <p:nvPr/>
        </p:nvCxnSpPr>
        <p:spPr>
          <a:xfrm>
            <a:off x="8100392" y="2515542"/>
            <a:ext cx="0" cy="12961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076056" y="2515542"/>
            <a:ext cx="0" cy="12961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2267744" y="1561436"/>
            <a:ext cx="0" cy="59406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7164288" y="2515542"/>
            <a:ext cx="0" cy="54006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7164288" y="1579438"/>
            <a:ext cx="0" cy="54006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6660232" y="1204597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RMC/VSV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1691680" y="3541663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gemeente</a:t>
            </a:r>
          </a:p>
        </p:txBody>
      </p:sp>
      <p:cxnSp>
        <p:nvCxnSpPr>
          <p:cNvPr id="55" name="Rechte verbindingslijn 54"/>
          <p:cNvCxnSpPr/>
          <p:nvPr/>
        </p:nvCxnSpPr>
        <p:spPr>
          <a:xfrm>
            <a:off x="2267744" y="2515542"/>
            <a:ext cx="0" cy="97210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5148064" y="1318897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SW bedrijf</a:t>
            </a:r>
          </a:p>
        </p:txBody>
      </p:sp>
      <p:cxnSp>
        <p:nvCxnSpPr>
          <p:cNvPr id="60" name="Rechte verbindingslijn 59"/>
          <p:cNvCxnSpPr/>
          <p:nvPr/>
        </p:nvCxnSpPr>
        <p:spPr>
          <a:xfrm>
            <a:off x="1403648" y="2515542"/>
            <a:ext cx="0" cy="43204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4427984" y="2515542"/>
            <a:ext cx="0" cy="3780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6012160" y="2515542"/>
            <a:ext cx="0" cy="8640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3491880" y="3811693"/>
            <a:ext cx="3600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projectleider jeugdwerkloosheid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971600" y="1528633"/>
            <a:ext cx="9361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ROC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5004048" y="3325639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projectenboom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7236296" y="3811693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werkgevers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3563888" y="3503909"/>
            <a:ext cx="180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werkgevers</a:t>
            </a:r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4427984" y="3055602"/>
            <a:ext cx="0" cy="48605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60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475656" y="1334840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b="1" dirty="0">
                <a:latin typeface="Century Gothic" pitchFamily="34" charset="0"/>
              </a:rPr>
              <a:t>Trends</a:t>
            </a:r>
          </a:p>
          <a:p>
            <a:pPr>
              <a:lnSpc>
                <a:spcPct val="150000"/>
              </a:lnSpc>
            </a:pPr>
            <a:endParaRPr lang="nl-NL" sz="1400" b="1" dirty="0">
              <a:latin typeface="Century Gothic" pitchFamily="34" charset="0"/>
            </a:endParaRPr>
          </a:p>
          <a:p>
            <a:pPr>
              <a:lnSpc>
                <a:spcPct val="200000"/>
              </a:lnSpc>
            </a:pPr>
            <a:r>
              <a:rPr lang="nl-NL" sz="1200" dirty="0">
                <a:latin typeface="Century Gothic" pitchFamily="34" charset="0"/>
              </a:rPr>
              <a:t>- Meer leerlingen aan het werk, maar ook meer leerlingen zonder werk en zonder uitkering</a:t>
            </a:r>
          </a:p>
          <a:p>
            <a:pPr>
              <a:lnSpc>
                <a:spcPct val="200000"/>
              </a:lnSpc>
            </a:pPr>
            <a:r>
              <a:rPr lang="nl-NL" sz="1200" dirty="0">
                <a:latin typeface="Century Gothic" pitchFamily="34" charset="0"/>
              </a:rPr>
              <a:t>- Aantal uitkeringen neemt af, waarbij het aandeel bijstand toeneemt en de </a:t>
            </a:r>
            <a:r>
              <a:rPr lang="nl-NL" sz="1200" dirty="0" err="1">
                <a:latin typeface="Century Gothic" pitchFamily="34" charset="0"/>
              </a:rPr>
              <a:t>Wajong</a:t>
            </a:r>
            <a:r>
              <a:rPr lang="nl-NL" sz="1200" dirty="0">
                <a:latin typeface="Century Gothic" pitchFamily="34" charset="0"/>
              </a:rPr>
              <a:t> afneemt</a:t>
            </a:r>
          </a:p>
          <a:p>
            <a:pPr>
              <a:lnSpc>
                <a:spcPct val="200000"/>
              </a:lnSpc>
            </a:pPr>
            <a:r>
              <a:rPr lang="nl-NL" sz="1200" dirty="0">
                <a:latin typeface="Century Gothic" pitchFamily="34" charset="0"/>
              </a:rPr>
              <a:t>- 2500 schoolverlaters uit vso en pro thuis zonder werk en zonder uitkering </a:t>
            </a:r>
            <a:br>
              <a:rPr lang="nl-NL" sz="2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nl-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0"/>
            <a:ext cx="1259632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76" y="195487"/>
            <a:ext cx="978015" cy="342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128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09205"/>
            <a:ext cx="4916513" cy="422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46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7097279-B4C6-740A-9F67-FD2BEE32B9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4593" y="514355"/>
            <a:ext cx="3453532" cy="4086593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EA82A273-7D9F-61D9-C142-72CACD6719AA}"/>
              </a:ext>
            </a:extLst>
          </p:cNvPr>
          <p:cNvGrpSpPr/>
          <p:nvPr/>
        </p:nvGrpSpPr>
        <p:grpSpPr>
          <a:xfrm>
            <a:off x="1333508" y="466411"/>
            <a:ext cx="6058835" cy="458310"/>
            <a:chOff x="0" y="-165943"/>
            <a:chExt cx="9700769" cy="1222160"/>
          </a:xfrm>
        </p:grpSpPr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AB2157E9-FB67-2BC8-B637-43368C5133C0}"/>
                </a:ext>
              </a:extLst>
            </p:cNvPr>
            <p:cNvSpPr txBox="1"/>
            <p:nvPr/>
          </p:nvSpPr>
          <p:spPr>
            <a:xfrm>
              <a:off x="967911" y="-165943"/>
              <a:ext cx="8732858" cy="61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2000" dirty="0" err="1">
                  <a:solidFill>
                    <a:srgbClr val="203850"/>
                  </a:solidFill>
                  <a:latin typeface="Muli Regular Bold"/>
                </a:rPr>
                <a:t>Netwerkcoördinatoren</a:t>
              </a:r>
              <a:r>
                <a:rPr lang="en-US" sz="2000" dirty="0">
                  <a:solidFill>
                    <a:srgbClr val="203850"/>
                  </a:solidFill>
                  <a:latin typeface="Muli Regular Bold"/>
                </a:rPr>
                <a:t> vso•pro</a:t>
              </a:r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16D13FA0-6C03-8216-6954-7939ABB54B5D}"/>
                </a:ext>
              </a:extLst>
            </p:cNvPr>
            <p:cNvSpPr txBox="1"/>
            <p:nvPr/>
          </p:nvSpPr>
          <p:spPr>
            <a:xfrm>
              <a:off x="0" y="-38100"/>
              <a:ext cx="1166887" cy="109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9"/>
                </a:lnSpc>
              </a:pPr>
              <a:endParaRPr lang="en-US" sz="2500" spc="-50" dirty="0">
                <a:solidFill>
                  <a:srgbClr val="1C8989"/>
                </a:solidFill>
                <a:latin typeface="Muli Bold"/>
              </a:endParaRPr>
            </a:p>
          </p:txBody>
        </p:sp>
      </p:grp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7C93D06-FEF4-DB50-C554-835766966B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8908" y="2800354"/>
            <a:ext cx="73159" cy="7315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99AD8C-8D82-A7AD-40C7-59BD59B6ED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7696" y="1983337"/>
            <a:ext cx="73159" cy="7315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7EFA2FA-0286-03CC-159C-9EC7A474F8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306" y="2612517"/>
            <a:ext cx="73159" cy="73159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71F5ACF-1D34-5C70-0AF6-5D3A273083AD}"/>
              </a:ext>
            </a:extLst>
          </p:cNvPr>
          <p:cNvSpPr txBox="1"/>
          <p:nvPr/>
        </p:nvSpPr>
        <p:spPr>
          <a:xfrm>
            <a:off x="1938040" y="1314450"/>
            <a:ext cx="3274821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Muli Regular"/>
              </a:rPr>
              <a:t>maart</a:t>
            </a:r>
            <a:r>
              <a:rPr lang="en-US" sz="1400" dirty="0">
                <a:latin typeface="Muli Regular"/>
              </a:rPr>
              <a:t> 2021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Muli Regular"/>
              </a:rPr>
              <a:t>39 </a:t>
            </a:r>
            <a:r>
              <a:rPr lang="en-US" sz="1400" dirty="0" err="1">
                <a:latin typeface="Muli Regular"/>
              </a:rPr>
              <a:t>scholen</a:t>
            </a:r>
            <a:endParaRPr lang="en-US" sz="1400" dirty="0">
              <a:latin typeface="Muli Regular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0" y="-20538"/>
            <a:ext cx="1403648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lum bright="31000"/>
          </a:blip>
          <a:stretch>
            <a:fillRect/>
          </a:stretch>
        </p:blipFill>
        <p:spPr bwMode="auto">
          <a:xfrm>
            <a:off x="7812376" y="195487"/>
            <a:ext cx="978015" cy="342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62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0" y="-20538"/>
            <a:ext cx="1403648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490429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54313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54313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54313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54313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Picture 2" descr="https://www.oval.nl/cms/public/files/2020-04/foto-kaartje-nl.png?538bb22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5116"/>
            <a:ext cx="4090990" cy="48383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6" name="Titel 8"/>
          <p:cNvSpPr>
            <a:spLocks noGrp="1"/>
          </p:cNvSpPr>
          <p:nvPr>
            <p:ph type="title" idx="4294967295"/>
          </p:nvPr>
        </p:nvSpPr>
        <p:spPr>
          <a:xfrm>
            <a:off x="107504" y="2139702"/>
            <a:ext cx="1656184" cy="10261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nl-NL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Nu</a:t>
            </a:r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1403648" y="-33468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al 46"/>
          <p:cNvSpPr/>
          <p:nvPr/>
        </p:nvSpPr>
        <p:spPr>
          <a:xfrm>
            <a:off x="4932040" y="3147816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/>
          <p:nvPr/>
        </p:nvSpPr>
        <p:spPr>
          <a:xfrm>
            <a:off x="4932040" y="2859783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/>
          <p:nvPr/>
        </p:nvSpPr>
        <p:spPr>
          <a:xfrm>
            <a:off x="5364088" y="2499744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/>
          <p:nvPr/>
        </p:nvSpPr>
        <p:spPr>
          <a:xfrm>
            <a:off x="5004048" y="2427735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/>
          <p:nvPr/>
        </p:nvSpPr>
        <p:spPr>
          <a:xfrm>
            <a:off x="5580112" y="2643759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/>
          <p:nvPr/>
        </p:nvSpPr>
        <p:spPr>
          <a:xfrm>
            <a:off x="5796136" y="2787774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/>
          <p:cNvSpPr/>
          <p:nvPr/>
        </p:nvSpPr>
        <p:spPr>
          <a:xfrm>
            <a:off x="6084168" y="2931792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/>
          <p:nvPr/>
        </p:nvSpPr>
        <p:spPr>
          <a:xfrm>
            <a:off x="6588224" y="2859783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Ovaal 61"/>
          <p:cNvSpPr/>
          <p:nvPr/>
        </p:nvSpPr>
        <p:spPr>
          <a:xfrm>
            <a:off x="6732240" y="2355726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Ovaal 63"/>
          <p:cNvSpPr/>
          <p:nvPr/>
        </p:nvSpPr>
        <p:spPr>
          <a:xfrm>
            <a:off x="6228184" y="1995687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Ovaal 64"/>
          <p:cNvSpPr/>
          <p:nvPr/>
        </p:nvSpPr>
        <p:spPr>
          <a:xfrm>
            <a:off x="6012160" y="1203600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Ovaal 67"/>
          <p:cNvSpPr/>
          <p:nvPr/>
        </p:nvSpPr>
        <p:spPr>
          <a:xfrm>
            <a:off x="5292080" y="2787774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/>
          <p:cNvSpPr/>
          <p:nvPr/>
        </p:nvSpPr>
        <p:spPr>
          <a:xfrm>
            <a:off x="5724128" y="3363840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/>
          <p:cNvSpPr/>
          <p:nvPr/>
        </p:nvSpPr>
        <p:spPr>
          <a:xfrm>
            <a:off x="5508104" y="3075807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/>
          <p:cNvSpPr/>
          <p:nvPr/>
        </p:nvSpPr>
        <p:spPr>
          <a:xfrm>
            <a:off x="5148064" y="2067696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/>
          <p:cNvSpPr/>
          <p:nvPr/>
        </p:nvSpPr>
        <p:spPr>
          <a:xfrm>
            <a:off x="5076056" y="1707654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/>
          <p:cNvSpPr/>
          <p:nvPr/>
        </p:nvSpPr>
        <p:spPr>
          <a:xfrm>
            <a:off x="5148064" y="3075807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/>
          <p:cNvSpPr/>
          <p:nvPr/>
        </p:nvSpPr>
        <p:spPr>
          <a:xfrm>
            <a:off x="4788024" y="3435846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Ovaal 76"/>
          <p:cNvSpPr/>
          <p:nvPr/>
        </p:nvSpPr>
        <p:spPr>
          <a:xfrm>
            <a:off x="4067944" y="3651870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/>
          <p:nvPr/>
        </p:nvSpPr>
        <p:spPr>
          <a:xfrm>
            <a:off x="4572000" y="3075807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4" name="Rechte verbindingslijn 33"/>
          <p:cNvCxnSpPr>
            <a:endCxn id="62" idx="3"/>
          </p:cNvCxnSpPr>
          <p:nvPr/>
        </p:nvCxnSpPr>
        <p:spPr>
          <a:xfrm flipV="1">
            <a:off x="5868154" y="2478656"/>
            <a:ext cx="885187" cy="381131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endCxn id="64" idx="4"/>
          </p:cNvCxnSpPr>
          <p:nvPr/>
        </p:nvCxnSpPr>
        <p:spPr>
          <a:xfrm flipH="1" flipV="1">
            <a:off x="6300202" y="2139704"/>
            <a:ext cx="504057" cy="309123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V="1">
            <a:off x="5364088" y="2838691"/>
            <a:ext cx="453139" cy="21091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endCxn id="56" idx="7"/>
          </p:cNvCxnSpPr>
          <p:nvPr/>
        </p:nvCxnSpPr>
        <p:spPr>
          <a:xfrm flipH="1">
            <a:off x="5919071" y="2139707"/>
            <a:ext cx="381131" cy="669163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>
            <a:stCxn id="32" idx="1"/>
          </p:cNvCxnSpPr>
          <p:nvPr/>
        </p:nvCxnSpPr>
        <p:spPr>
          <a:xfrm>
            <a:off x="4593101" y="3096899"/>
            <a:ext cx="410957" cy="12292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>
            <a:endCxn id="72" idx="4"/>
          </p:cNvCxnSpPr>
          <p:nvPr/>
        </p:nvCxnSpPr>
        <p:spPr>
          <a:xfrm flipH="1" flipV="1">
            <a:off x="5220072" y="2211711"/>
            <a:ext cx="216024" cy="360040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953141" y="2550664"/>
            <a:ext cx="122925" cy="381131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endCxn id="53" idx="3"/>
          </p:cNvCxnSpPr>
          <p:nvPr/>
        </p:nvCxnSpPr>
        <p:spPr>
          <a:xfrm flipV="1">
            <a:off x="4644018" y="2622668"/>
            <a:ext cx="741171" cy="525147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>
            <a:endCxn id="73" idx="2"/>
          </p:cNvCxnSpPr>
          <p:nvPr/>
        </p:nvCxnSpPr>
        <p:spPr>
          <a:xfrm flipH="1">
            <a:off x="5076064" y="1254515"/>
            <a:ext cx="1008113" cy="525147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>
            <a:endCxn id="64" idx="0"/>
          </p:cNvCxnSpPr>
          <p:nvPr/>
        </p:nvCxnSpPr>
        <p:spPr>
          <a:xfrm>
            <a:off x="6084168" y="1275607"/>
            <a:ext cx="216024" cy="720080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>
            <a:endCxn id="71" idx="0"/>
          </p:cNvCxnSpPr>
          <p:nvPr/>
        </p:nvCxnSpPr>
        <p:spPr>
          <a:xfrm>
            <a:off x="5436096" y="2571751"/>
            <a:ext cx="144016" cy="504056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>
            <a:endCxn id="72" idx="5"/>
          </p:cNvCxnSpPr>
          <p:nvPr/>
        </p:nvCxnSpPr>
        <p:spPr>
          <a:xfrm>
            <a:off x="5148066" y="1851671"/>
            <a:ext cx="122925" cy="338949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/>
          <p:cNvCxnSpPr>
            <a:stCxn id="62" idx="3"/>
          </p:cNvCxnSpPr>
          <p:nvPr/>
        </p:nvCxnSpPr>
        <p:spPr>
          <a:xfrm flipH="1">
            <a:off x="6681334" y="2478651"/>
            <a:ext cx="72007" cy="381132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/>
          <p:cNvCxnSpPr/>
          <p:nvPr/>
        </p:nvCxnSpPr>
        <p:spPr>
          <a:xfrm flipV="1">
            <a:off x="5745219" y="2880874"/>
            <a:ext cx="936104" cy="554972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/>
          <p:cNvCxnSpPr>
            <a:stCxn id="53" idx="5"/>
          </p:cNvCxnSpPr>
          <p:nvPr/>
        </p:nvCxnSpPr>
        <p:spPr>
          <a:xfrm>
            <a:off x="5487023" y="2622672"/>
            <a:ext cx="381131" cy="23711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/>
          <p:cNvCxnSpPr>
            <a:stCxn id="74" idx="5"/>
          </p:cNvCxnSpPr>
          <p:nvPr/>
        </p:nvCxnSpPr>
        <p:spPr>
          <a:xfrm>
            <a:off x="5270999" y="3198736"/>
            <a:ext cx="525147" cy="23711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/>
          <p:cNvCxnSpPr>
            <a:stCxn id="54" idx="7"/>
            <a:endCxn id="72" idx="4"/>
          </p:cNvCxnSpPr>
          <p:nvPr/>
        </p:nvCxnSpPr>
        <p:spPr>
          <a:xfrm flipV="1">
            <a:off x="5126983" y="2211715"/>
            <a:ext cx="93099" cy="23711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/>
          <p:cNvCxnSpPr>
            <a:endCxn id="32" idx="3"/>
          </p:cNvCxnSpPr>
          <p:nvPr/>
        </p:nvCxnSpPr>
        <p:spPr>
          <a:xfrm flipV="1">
            <a:off x="4139962" y="3198732"/>
            <a:ext cx="453139" cy="525148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>
            <a:endCxn id="70" idx="2"/>
          </p:cNvCxnSpPr>
          <p:nvPr/>
        </p:nvCxnSpPr>
        <p:spPr>
          <a:xfrm flipV="1">
            <a:off x="4860032" y="3435846"/>
            <a:ext cx="864096" cy="93100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/>
        </p:nvCxnSpPr>
        <p:spPr>
          <a:xfrm flipV="1">
            <a:off x="4694925" y="1779664"/>
            <a:ext cx="402222" cy="1368152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al 59"/>
          <p:cNvSpPr/>
          <p:nvPr/>
        </p:nvSpPr>
        <p:spPr>
          <a:xfrm>
            <a:off x="6156176" y="3723879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Ovaal 62"/>
          <p:cNvSpPr/>
          <p:nvPr/>
        </p:nvSpPr>
        <p:spPr>
          <a:xfrm>
            <a:off x="6732240" y="1707654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/>
          <p:cNvSpPr/>
          <p:nvPr/>
        </p:nvSpPr>
        <p:spPr>
          <a:xfrm>
            <a:off x="6012160" y="4083918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0" name="Rechte verbindingslijn 79"/>
          <p:cNvCxnSpPr/>
          <p:nvPr/>
        </p:nvCxnSpPr>
        <p:spPr>
          <a:xfrm>
            <a:off x="5796146" y="3384934"/>
            <a:ext cx="482965" cy="410957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/>
          <p:cNvCxnSpPr>
            <a:stCxn id="60" idx="4"/>
          </p:cNvCxnSpPr>
          <p:nvPr/>
        </p:nvCxnSpPr>
        <p:spPr>
          <a:xfrm flipH="1">
            <a:off x="6084168" y="3867895"/>
            <a:ext cx="144016" cy="288032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>
            <a:stCxn id="75" idx="3"/>
            <a:endCxn id="77" idx="6"/>
          </p:cNvCxnSpPr>
          <p:nvPr/>
        </p:nvCxnSpPr>
        <p:spPr>
          <a:xfrm flipH="1">
            <a:off x="4211960" y="3558771"/>
            <a:ext cx="597155" cy="165107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/>
          <p:cNvCxnSpPr>
            <a:stCxn id="66" idx="5"/>
            <a:endCxn id="75" idx="5"/>
          </p:cNvCxnSpPr>
          <p:nvPr/>
        </p:nvCxnSpPr>
        <p:spPr>
          <a:xfrm flipH="1" flipV="1">
            <a:off x="4910949" y="3558771"/>
            <a:ext cx="1224136" cy="648072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/>
          <p:cNvCxnSpPr/>
          <p:nvPr/>
        </p:nvCxnSpPr>
        <p:spPr>
          <a:xfrm flipH="1">
            <a:off x="4953137" y="3147819"/>
            <a:ext cx="266941" cy="50917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/>
          <p:cNvCxnSpPr>
            <a:stCxn id="68" idx="4"/>
          </p:cNvCxnSpPr>
          <p:nvPr/>
        </p:nvCxnSpPr>
        <p:spPr>
          <a:xfrm flipH="1">
            <a:off x="5241164" y="2931795"/>
            <a:ext cx="122924" cy="194933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 flipH="1">
            <a:off x="5076058" y="2880878"/>
            <a:ext cx="266941" cy="50917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/>
          <p:cNvCxnSpPr>
            <a:endCxn id="57" idx="5"/>
          </p:cNvCxnSpPr>
          <p:nvPr/>
        </p:nvCxnSpPr>
        <p:spPr>
          <a:xfrm>
            <a:off x="5847062" y="2859787"/>
            <a:ext cx="360041" cy="194933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/>
          <p:cNvCxnSpPr>
            <a:endCxn id="57" idx="2"/>
          </p:cNvCxnSpPr>
          <p:nvPr/>
        </p:nvCxnSpPr>
        <p:spPr>
          <a:xfrm flipV="1">
            <a:off x="5631028" y="3003798"/>
            <a:ext cx="453140" cy="144016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/>
          <p:cNvCxnSpPr>
            <a:endCxn id="66" idx="1"/>
          </p:cNvCxnSpPr>
          <p:nvPr/>
        </p:nvCxnSpPr>
        <p:spPr>
          <a:xfrm>
            <a:off x="5821298" y="3456937"/>
            <a:ext cx="211963" cy="648072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chte verbindingslijn 116"/>
          <p:cNvCxnSpPr>
            <a:stCxn id="57" idx="6"/>
          </p:cNvCxnSpPr>
          <p:nvPr/>
        </p:nvCxnSpPr>
        <p:spPr>
          <a:xfrm flipV="1">
            <a:off x="6228184" y="2931790"/>
            <a:ext cx="432048" cy="72008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118"/>
          <p:cNvCxnSpPr>
            <a:endCxn id="63" idx="4"/>
          </p:cNvCxnSpPr>
          <p:nvPr/>
        </p:nvCxnSpPr>
        <p:spPr>
          <a:xfrm flipH="1" flipV="1">
            <a:off x="6804248" y="1851672"/>
            <a:ext cx="2" cy="525148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120"/>
          <p:cNvCxnSpPr>
            <a:stCxn id="63" idx="5"/>
          </p:cNvCxnSpPr>
          <p:nvPr/>
        </p:nvCxnSpPr>
        <p:spPr>
          <a:xfrm flipH="1" flipV="1">
            <a:off x="6084178" y="1275608"/>
            <a:ext cx="770997" cy="554973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/>
          <p:cNvCxnSpPr>
            <a:stCxn id="63" idx="6"/>
          </p:cNvCxnSpPr>
          <p:nvPr/>
        </p:nvCxnSpPr>
        <p:spPr>
          <a:xfrm flipH="1">
            <a:off x="6321284" y="1779663"/>
            <a:ext cx="554972" cy="309124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/>
          <p:cNvCxnSpPr>
            <a:stCxn id="52" idx="4"/>
          </p:cNvCxnSpPr>
          <p:nvPr/>
        </p:nvCxnSpPr>
        <p:spPr>
          <a:xfrm>
            <a:off x="5004048" y="3003803"/>
            <a:ext cx="0" cy="194933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/>
          <p:cNvCxnSpPr>
            <a:endCxn id="74" idx="6"/>
          </p:cNvCxnSpPr>
          <p:nvPr/>
        </p:nvCxnSpPr>
        <p:spPr>
          <a:xfrm flipH="1" flipV="1">
            <a:off x="5292080" y="3147819"/>
            <a:ext cx="288032" cy="21091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/>
          <p:cNvCxnSpPr>
            <a:endCxn id="71" idx="5"/>
          </p:cNvCxnSpPr>
          <p:nvPr/>
        </p:nvCxnSpPr>
        <p:spPr>
          <a:xfrm flipH="1" flipV="1">
            <a:off x="5631029" y="3198733"/>
            <a:ext cx="165107" cy="237116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/>
          <p:cNvCxnSpPr>
            <a:stCxn id="75" idx="3"/>
          </p:cNvCxnSpPr>
          <p:nvPr/>
        </p:nvCxnSpPr>
        <p:spPr>
          <a:xfrm flipV="1">
            <a:off x="4809119" y="3270745"/>
            <a:ext cx="194933" cy="288031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>
            <a:cxnSpLocks/>
            <a:stCxn id="64" idx="6"/>
            <a:endCxn id="11" idx="6"/>
          </p:cNvCxnSpPr>
          <p:nvPr/>
        </p:nvCxnSpPr>
        <p:spPr>
          <a:xfrm flipH="1">
            <a:off x="5940152" y="2067695"/>
            <a:ext cx="432048" cy="14401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>
            <a:stCxn id="65" idx="3"/>
          </p:cNvCxnSpPr>
          <p:nvPr/>
        </p:nvCxnSpPr>
        <p:spPr>
          <a:xfrm flipH="1">
            <a:off x="5457189" y="1326525"/>
            <a:ext cx="576062" cy="124522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/>
          <p:cNvCxnSpPr>
            <a:endCxn id="72" idx="7"/>
          </p:cNvCxnSpPr>
          <p:nvPr/>
        </p:nvCxnSpPr>
        <p:spPr>
          <a:xfrm flipH="1">
            <a:off x="5270989" y="1779662"/>
            <a:ext cx="1533259" cy="30912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/>
          <p:cNvCxnSpPr>
            <a:stCxn id="75" idx="5"/>
          </p:cNvCxnSpPr>
          <p:nvPr/>
        </p:nvCxnSpPr>
        <p:spPr>
          <a:xfrm flipH="1" flipV="1">
            <a:off x="4644010" y="3147816"/>
            <a:ext cx="266939" cy="41095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40E4B05B-C74D-887F-9CB1-73F9D88BEED7}"/>
              </a:ext>
            </a:extLst>
          </p:cNvPr>
          <p:cNvCxnSpPr>
            <a:cxnSpLocks/>
          </p:cNvCxnSpPr>
          <p:nvPr/>
        </p:nvCxnSpPr>
        <p:spPr>
          <a:xfrm>
            <a:off x="4572000" y="2931790"/>
            <a:ext cx="72008" cy="194933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al 6">
            <a:extLst>
              <a:ext uri="{FF2B5EF4-FFF2-40B4-BE49-F238E27FC236}">
                <a16:creationId xmlns:a16="http://schemas.microsoft.com/office/drawing/2014/main" id="{993226AF-AA7A-BC4C-2527-7E398B11BECD}"/>
              </a:ext>
            </a:extLst>
          </p:cNvPr>
          <p:cNvSpPr/>
          <p:nvPr/>
        </p:nvSpPr>
        <p:spPr>
          <a:xfrm>
            <a:off x="4499992" y="2859782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53B68D3-1BD3-00DA-4107-8F55AA2B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31000"/>
          </a:blip>
          <a:stretch>
            <a:fillRect/>
          </a:stretch>
        </p:blipFill>
        <p:spPr bwMode="auto">
          <a:xfrm>
            <a:off x="7812376" y="195487"/>
            <a:ext cx="978015" cy="342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0B7F29D-0894-B485-4C1A-DC687BD20D92}"/>
              </a:ext>
            </a:extLst>
          </p:cNvPr>
          <p:cNvCxnSpPr>
            <a:cxnSpLocks/>
          </p:cNvCxnSpPr>
          <p:nvPr/>
        </p:nvCxnSpPr>
        <p:spPr>
          <a:xfrm>
            <a:off x="6073123" y="4186586"/>
            <a:ext cx="0" cy="435778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09083B-860B-226B-121D-DC1AF4B5B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859" y="4587974"/>
            <a:ext cx="146317" cy="146317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CE17A4CA-411B-E4BF-6EF6-F66280D0626E}"/>
              </a:ext>
            </a:extLst>
          </p:cNvPr>
          <p:cNvSpPr/>
          <p:nvPr/>
        </p:nvSpPr>
        <p:spPr>
          <a:xfrm>
            <a:off x="5796136" y="2139702"/>
            <a:ext cx="144016" cy="144016"/>
          </a:xfrm>
          <a:prstGeom prst="ellipse">
            <a:avLst/>
          </a:prstGeom>
          <a:solidFill>
            <a:srgbClr val="39E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86228604-89F2-997A-E6F2-21BE5B938686}"/>
              </a:ext>
            </a:extLst>
          </p:cNvPr>
          <p:cNvCxnSpPr>
            <a:cxnSpLocks/>
            <a:stCxn id="61" idx="5"/>
          </p:cNvCxnSpPr>
          <p:nvPr/>
        </p:nvCxnSpPr>
        <p:spPr>
          <a:xfrm flipH="1" flipV="1">
            <a:off x="5868144" y="2211710"/>
            <a:ext cx="843005" cy="770998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52A722-1A3C-8FDC-48C0-1FEB44BD1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869" y="3831019"/>
            <a:ext cx="146317" cy="146317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EB9C660-E143-885B-6395-EBAC359F246C}"/>
              </a:ext>
            </a:extLst>
          </p:cNvPr>
          <p:cNvCxnSpPr>
            <a:cxnSpLocks/>
            <a:stCxn id="70" idx="4"/>
          </p:cNvCxnSpPr>
          <p:nvPr/>
        </p:nvCxnSpPr>
        <p:spPr>
          <a:xfrm flipH="1">
            <a:off x="5652120" y="3507856"/>
            <a:ext cx="144016" cy="402161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F2D89A2-23AF-01C3-F935-6A5F617E1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219822"/>
            <a:ext cx="146317" cy="14631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9452439-6B10-FC96-18E9-7C5732B6C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891" y="2571750"/>
            <a:ext cx="146317" cy="1463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AA44ECD-A810-1DA5-8E6D-F2BE514D2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576" y="2635205"/>
            <a:ext cx="146317" cy="146317"/>
          </a:xfrm>
          <a:prstGeom prst="rect">
            <a:avLst/>
          </a:prstGeom>
        </p:spPr>
      </p:pic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385BF14-92C3-A5C5-0F37-7AB0A08EF3A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631028" y="3977336"/>
            <a:ext cx="451989" cy="756955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C57706E-3DD3-8A37-B8E4-4DE3375C0512}"/>
              </a:ext>
            </a:extLst>
          </p:cNvPr>
          <p:cNvCxnSpPr>
            <a:cxnSpLocks/>
            <a:endCxn id="53" idx="7"/>
          </p:cNvCxnSpPr>
          <p:nvPr/>
        </p:nvCxnSpPr>
        <p:spPr>
          <a:xfrm flipH="1">
            <a:off x="5487013" y="2217861"/>
            <a:ext cx="381131" cy="302974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E4DC0C13-99F5-403B-8F3B-96D36A760570}"/>
              </a:ext>
            </a:extLst>
          </p:cNvPr>
          <p:cNvCxnSpPr>
            <a:cxnSpLocks/>
            <a:endCxn id="57" idx="3"/>
          </p:cNvCxnSpPr>
          <p:nvPr/>
        </p:nvCxnSpPr>
        <p:spPr>
          <a:xfrm>
            <a:off x="5848203" y="2211710"/>
            <a:ext cx="257056" cy="843007"/>
          </a:xfrm>
          <a:prstGeom prst="line">
            <a:avLst/>
          </a:prstGeom>
          <a:ln w="28575">
            <a:solidFill>
              <a:srgbClr val="39E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4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DC91B3-8B93-71C9-62F1-194860999C5B}"/>
              </a:ext>
            </a:extLst>
          </p:cNvPr>
          <p:cNvSpPr txBox="1"/>
          <p:nvPr/>
        </p:nvSpPr>
        <p:spPr>
          <a:xfrm>
            <a:off x="2299488" y="1880994"/>
            <a:ext cx="630496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Voor iedere leerling uit het vso en pro een duurzame uitstroomplek met daarbij passende begeleiding en aandacht voor doorontwikkeling.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DF962D7-4E94-CF74-EAC2-6FC502ED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59" y="2432933"/>
            <a:ext cx="1515622" cy="1057254"/>
          </a:xfrm>
        </p:spPr>
        <p:txBody>
          <a:bodyPr>
            <a:normAutofit/>
          </a:bodyPr>
          <a:lstStyle/>
          <a:p>
            <a:r>
              <a:rPr lang="nl-NL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Ambitie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1D07F6C-B14C-82F1-C880-B1113D0DCD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565"/>
            <a:ext cx="1547664" cy="11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(c) Dyslexieweb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21011266">
            <a:off x="135833" y="853241"/>
            <a:ext cx="2631091" cy="1973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6682" name="Picture 10" descr="(c) Dyslexie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75687">
            <a:off x="615967" y="2777818"/>
            <a:ext cx="2240339" cy="1923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76" name="Picture 4" descr="(c) Dyslexieweb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b="24761"/>
          <a:stretch>
            <a:fillRect/>
          </a:stretch>
        </p:blipFill>
        <p:spPr bwMode="auto">
          <a:xfrm rot="616042">
            <a:off x="5078751" y="2774982"/>
            <a:ext cx="2822696" cy="2031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6690" name="Picture 18" descr="(c) Dyslexieweb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 rot="21083422">
            <a:off x="7590256" y="3747500"/>
            <a:ext cx="1351537" cy="982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6678" name="Picture 6" descr="(c) Dyslexiewe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2863">
            <a:off x="3172082" y="3346576"/>
            <a:ext cx="1913390" cy="1491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298" name="Picture 2" descr="Afbeeldingsresultaat voor steven spielberg jaw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50885">
            <a:off x="2831633" y="342346"/>
            <a:ext cx="1771618" cy="1212146"/>
          </a:xfrm>
          <a:prstGeom prst="rect">
            <a:avLst/>
          </a:prstGeom>
          <a:noFill/>
          <a:ln w="95250">
            <a:solidFill>
              <a:schemeClr val="bg1"/>
            </a:solidFill>
          </a:ln>
        </p:spPr>
      </p:pic>
      <p:pic>
        <p:nvPicPr>
          <p:cNvPr id="156680" name="Picture 8" descr="(c) Dyslexiewe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419622"/>
            <a:ext cx="2350702" cy="1601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5300" name="Picture 4" descr="Jamie Oli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87435">
            <a:off x="5359965" y="118642"/>
            <a:ext cx="1683150" cy="897564"/>
          </a:xfrm>
          <a:prstGeom prst="rect">
            <a:avLst/>
          </a:prstGeom>
          <a:noFill/>
        </p:spPr>
      </p:pic>
      <p:pic>
        <p:nvPicPr>
          <p:cNvPr id="156684" name="Picture 12" descr="(c) Dyslexie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171668">
            <a:off x="6183258" y="943756"/>
            <a:ext cx="2635534" cy="1759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2538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0" y="-20538"/>
            <a:ext cx="1259632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7720" y="2551212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nl-NL" sz="1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Ontwikkel-</a:t>
            </a:r>
            <a:br>
              <a:rPr lang="nl-NL" sz="1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r>
              <a:rPr lang="nl-NL" sz="12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thema’s</a:t>
            </a:r>
            <a:endParaRPr lang="nl-NL" sz="1200" spc="3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 idx="4294967295"/>
          </p:nvPr>
        </p:nvSpPr>
        <p:spPr>
          <a:xfrm>
            <a:off x="1907704" y="897564"/>
            <a:ext cx="7236296" cy="35103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nl-N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ONTWIKKELTHEMA’S</a:t>
            </a:r>
            <a:b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r>
              <a:rPr lang="nl-N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  <a:t>NAV Uitkomsten 34 regionale werktafels vso &amp; pro (begin 2021)</a:t>
            </a: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Courier New" pitchFamily="49" charset="0"/>
              </a:rPr>
              <a:t>1     </a:t>
            </a: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Nazorg (wetstraject) </a:t>
            </a: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Courier New" pitchFamily="49" charset="0"/>
              </a:rPr>
              <a:t>2     </a:t>
            </a: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Sectorale werkgeversbenadering </a:t>
            </a: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Courier New" pitchFamily="49" charset="0"/>
              </a:rPr>
            </a:b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Courier New" pitchFamily="49" charset="0"/>
              </a:rPr>
              <a:t>3    </a:t>
            </a: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Eenduidige aanpak gemeenten</a:t>
            </a: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4    Nieuwkomers</a:t>
            </a: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5    Zelf schoolverlaters in dienst nemen </a:t>
            </a: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6    Beschut werk</a:t>
            </a: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b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</a:br>
            <a:r>
              <a:rPr lang="nl-N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7    Doorontwikkeling dagbesteding</a:t>
            </a:r>
            <a:br>
              <a:rPr lang="nl-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br>
              <a:rPr lang="nl-NL" sz="1800" dirty="0"/>
            </a:br>
            <a:br>
              <a:rPr lang="nl-NL" sz="1800" dirty="0"/>
            </a:br>
            <a:br>
              <a:rPr lang="nl-NL" sz="1800" b="1" dirty="0">
                <a:latin typeface="Century Gothic" pitchFamily="34" charset="0"/>
              </a:rPr>
            </a:br>
            <a:endParaRPr lang="nl-NL" sz="18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259632" y="-20538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" y="-20538"/>
            <a:ext cx="1259631" cy="105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746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20538"/>
            <a:ext cx="899592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724793" y="411511"/>
            <a:ext cx="6480720" cy="4855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400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Gouden</a:t>
            </a:r>
            <a:r>
              <a:rPr lang="en-US" sz="2400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poort</a:t>
            </a:r>
            <a:endParaRPr lang="en-US" sz="2400" spc="-54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240"/>
              </a:lnSpc>
            </a:pP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Een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nieuw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arbeidsmarktsysteem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de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Techniek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Bouw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Energie</a:t>
            </a:r>
            <a:endParaRPr lang="en-US" sz="1600" i="1" spc="-54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240"/>
              </a:lnSpc>
            </a:pP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 10-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jarige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werk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1600" i="1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ontwikkelgaranties</a:t>
            </a:r>
            <a:endParaRPr lang="en-US" sz="1600" i="1" spc="-54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240"/>
              </a:lnSpc>
            </a:pPr>
            <a:endParaRPr lang="en-US" sz="1600" spc="-54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2" indent="-342892">
              <a:lnSpc>
                <a:spcPts val="3240"/>
              </a:lnSpc>
              <a:buAutoNum type="arabicParenR"/>
            </a:pP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Ontwikkelen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brochure</a:t>
            </a:r>
          </a:p>
          <a:p>
            <a:pPr marL="342892" indent="-342892">
              <a:lnSpc>
                <a:spcPts val="3240"/>
              </a:lnSpc>
              <a:buAutoNum type="arabicParenR"/>
            </a:pP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Regionale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werktafels</a:t>
            </a:r>
            <a:endParaRPr lang="en-US" sz="1400" spc="-54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892" indent="-342892">
              <a:lnSpc>
                <a:spcPts val="3240"/>
              </a:lnSpc>
              <a:buAutoNum type="arabicParenR"/>
            </a:pP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Ontwikkelen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loopbaanpaden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met </a:t>
            </a: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ontzorgarrangementen</a:t>
            </a:r>
            <a:endParaRPr lang="en-US" sz="1400" spc="-54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892" indent="-342892">
              <a:lnSpc>
                <a:spcPts val="3240"/>
              </a:lnSpc>
              <a:buAutoNum type="arabicParenR"/>
            </a:pP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Uitproberen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in </a:t>
            </a: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een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aantal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regio’s</a:t>
            </a:r>
            <a:endParaRPr lang="en-US" sz="1400" spc="-54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342892" indent="-342892">
              <a:lnSpc>
                <a:spcPts val="3240"/>
              </a:lnSpc>
              <a:buAutoNum type="arabicParenR"/>
            </a:pP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Verder</a:t>
            </a:r>
            <a:r>
              <a:rPr lang="en-US" sz="14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spc="-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verspreiden</a:t>
            </a:r>
            <a:endParaRPr lang="en-US" sz="1400" spc="-54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3240"/>
              </a:lnSpc>
            </a:pPr>
            <a:endParaRPr lang="en-US" sz="1400" spc="-54" dirty="0">
              <a:solidFill>
                <a:srgbClr val="1C8989"/>
              </a:solidFill>
            </a:endParaRPr>
          </a:p>
          <a:p>
            <a:pPr>
              <a:lnSpc>
                <a:spcPts val="3240"/>
              </a:lnSpc>
            </a:pPr>
            <a:endParaRPr lang="en-US" sz="2700" spc="-54" dirty="0">
              <a:solidFill>
                <a:srgbClr val="1C8989"/>
              </a:solidFill>
              <a:latin typeface="Muli Bold"/>
            </a:endParaRPr>
          </a:p>
          <a:p>
            <a:pPr>
              <a:lnSpc>
                <a:spcPts val="3240"/>
              </a:lnSpc>
            </a:pPr>
            <a:endParaRPr lang="en-US" sz="1000" spc="-54" dirty="0">
              <a:solidFill>
                <a:srgbClr val="1C8989"/>
              </a:solidFill>
              <a:latin typeface="Muli Bold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 bwMode="auto">
          <a:xfrm>
            <a:off x="7812377" y="195487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46" name="Picture 2" descr="Koninklijke Metaalunie | MKB-Nederland">
            <a:extLst>
              <a:ext uri="{FF2B5EF4-FFF2-40B4-BE49-F238E27FC236}">
                <a16:creationId xmlns:a16="http://schemas.microsoft.com/office/drawing/2014/main" id="{15BD71EC-68C3-B664-3B9C-52CF8826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54" y="3867894"/>
            <a:ext cx="176346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8" name="Picture 4" descr="Techniek Nederland">
            <a:extLst>
              <a:ext uri="{FF2B5EF4-FFF2-40B4-BE49-F238E27FC236}">
                <a16:creationId xmlns:a16="http://schemas.microsoft.com/office/drawing/2014/main" id="{D8BCB782-E5B3-A394-1085-E99FA7D7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7935"/>
            <a:ext cx="1496520" cy="5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4" name="Picture 10" descr="O&amp;O fondsen - homepage corporate">
            <a:extLst>
              <a:ext uri="{FF2B5EF4-FFF2-40B4-BE49-F238E27FC236}">
                <a16:creationId xmlns:a16="http://schemas.microsoft.com/office/drawing/2014/main" id="{D783BD17-155B-AA86-6F1D-2ED1ED8D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22" y="4299943"/>
            <a:ext cx="168018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67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1475656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DC91B3-8B93-71C9-62F1-194860999C5B}"/>
              </a:ext>
            </a:extLst>
          </p:cNvPr>
          <p:cNvSpPr txBox="1"/>
          <p:nvPr/>
        </p:nvSpPr>
        <p:spPr>
          <a:xfrm>
            <a:off x="1781662" y="822432"/>
            <a:ext cx="6966802" cy="218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latin typeface="Century Gothic" pitchFamily="34" charset="0"/>
                <a:ea typeface="+mj-ea"/>
                <a:cs typeface="Courier New" pitchFamily="49" charset="0"/>
              </a:rPr>
              <a:t>Een inclusiepact tussen de pro en vso scholen en drie kansrijke sectoren in Zwolle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(Onbeperkt</a:t>
            </a:r>
            <a:r>
              <a:rPr kumimoji="0" lang="nl-NL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 Meedoen,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VN-Verdrag</a:t>
            </a:r>
            <a:r>
              <a:rPr kumimoji="0" lang="nl-NL" sz="1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)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Courier New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nl-NL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Courier New" pitchFamily="49" charset="0"/>
              </a:rPr>
            </a:b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Courier New" pitchFamily="49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435" y="1872371"/>
            <a:ext cx="3652917" cy="30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4" descr="VN-Verdrag Handicap | Movis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2499742"/>
            <a:ext cx="1159740" cy="792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352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20538"/>
            <a:ext cx="899592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 bwMode="auto">
          <a:xfrm>
            <a:off x="7812377" y="195487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chema van het ontwikkelpad">
            <a:extLst>
              <a:ext uri="{FF2B5EF4-FFF2-40B4-BE49-F238E27FC236}">
                <a16:creationId xmlns:a16="http://schemas.microsoft.com/office/drawing/2014/main" id="{3C4FC4B9-85B5-2537-145C-196F1E88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52" y="1275606"/>
            <a:ext cx="5436096" cy="3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37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852D70C-D6C2-7A72-6BA1-B5BC5245827E}"/>
              </a:ext>
            </a:extLst>
          </p:cNvPr>
          <p:cNvSpPr/>
          <p:nvPr/>
        </p:nvSpPr>
        <p:spPr>
          <a:xfrm>
            <a:off x="0" y="0"/>
            <a:ext cx="899592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7C321E-3D66-D610-9302-BF58E13A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D30693C-0337-4A83-5F20-D83A6498D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906828"/>
            <a:ext cx="8244407" cy="3753154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0650437D-B055-71D2-49F5-176C22DFDFB8}"/>
              </a:ext>
            </a:extLst>
          </p:cNvPr>
          <p:cNvSpPr txBox="1"/>
          <p:nvPr/>
        </p:nvSpPr>
        <p:spPr>
          <a:xfrm>
            <a:off x="1547664" y="339502"/>
            <a:ext cx="6480720" cy="1572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2400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 </a:t>
            </a:r>
            <a:r>
              <a:rPr lang="en-US" sz="2400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Ontwikkelpad</a:t>
            </a:r>
            <a:r>
              <a:rPr lang="en-US" sz="2400" spc="-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54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kinderopvang</a:t>
            </a:r>
            <a:endParaRPr lang="en-US" sz="2400" spc="-54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240"/>
              </a:lnSpc>
            </a:pPr>
            <a:endParaRPr lang="en-US" sz="1400" spc="-54" dirty="0">
              <a:solidFill>
                <a:srgbClr val="1C8989"/>
              </a:solidFill>
            </a:endParaRPr>
          </a:p>
          <a:p>
            <a:pPr>
              <a:lnSpc>
                <a:spcPts val="3240"/>
              </a:lnSpc>
            </a:pPr>
            <a:endParaRPr lang="en-US" sz="2700" spc="-54" dirty="0">
              <a:solidFill>
                <a:srgbClr val="1C8989"/>
              </a:solidFill>
              <a:latin typeface="Muli Bold"/>
            </a:endParaRPr>
          </a:p>
          <a:p>
            <a:pPr>
              <a:lnSpc>
                <a:spcPts val="3240"/>
              </a:lnSpc>
            </a:pPr>
            <a:endParaRPr lang="en-US" sz="1000" spc="-54" dirty="0">
              <a:solidFill>
                <a:srgbClr val="1C8989"/>
              </a:solidFill>
              <a:latin typeface="Muli Bold"/>
            </a:endParaRPr>
          </a:p>
        </p:txBody>
      </p:sp>
    </p:spTree>
    <p:extLst>
      <p:ext uri="{BB962C8B-B14F-4D97-AF65-F5344CB8AC3E}">
        <p14:creationId xmlns:p14="http://schemas.microsoft.com/office/powerpoint/2010/main" val="404790532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121441D-9C83-0B57-368F-B5D5760D99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6700" y="4705350"/>
            <a:ext cx="933584" cy="1905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9" y="-20538"/>
            <a:ext cx="1259629" cy="51640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6EFF73-2B5C-066F-1FEB-371E631F0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33970"/>
            <a:ext cx="616733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02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133164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DC91B3-8B93-71C9-62F1-194860999C5B}"/>
              </a:ext>
            </a:extLst>
          </p:cNvPr>
          <p:cNvSpPr txBox="1"/>
          <p:nvPr/>
        </p:nvSpPr>
        <p:spPr>
          <a:xfrm>
            <a:off x="539552" y="1108722"/>
            <a:ext cx="4536504" cy="1535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Waakvlam ondersteuning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in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Courier New" pitchFamily="49" charset="0"/>
              </a:rPr>
              <a:t>Midden-Gelderland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j-ea"/>
              <a:cs typeface="Courier New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nl-NL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Courier New" pitchFamily="49" charset="0"/>
              </a:rPr>
            </a:b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Courier New" pitchFamily="49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6D4F9FC-62D5-78E4-7210-02BE90BADC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5568" y="1258283"/>
            <a:ext cx="3888432" cy="289764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EBDC91B3-8B93-71C9-62F1-194860999C5B}"/>
              </a:ext>
            </a:extLst>
          </p:cNvPr>
          <p:cNvSpPr txBox="1"/>
          <p:nvPr/>
        </p:nvSpPr>
        <p:spPr>
          <a:xfrm>
            <a:off x="1835697" y="2032268"/>
            <a:ext cx="33123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nl-NL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+mj-ea"/>
                <a:cs typeface="Courier New" pitchFamily="49" charset="0"/>
              </a:rPr>
            </a:br>
            <a:r>
              <a:rPr lang="nl-NL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  <a:ea typeface="+mj-ea"/>
                <a:cs typeface="Courier New" pitchFamily="49" charset="0"/>
              </a:rPr>
              <a:t>Een vorm van lichte ondersteuning die gedurende langere tijd incidenteel of periodiek aangeboden. Om te voorkomen dat problemen escaleren en ervoor te zorgen dat ondersteuning snel op- of afgeschaald kan worden.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itchFamily="34" charset="0"/>
              <a:ea typeface="+mj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54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852D70C-D6C2-7A72-6BA1-B5BC5245827E}"/>
              </a:ext>
            </a:extLst>
          </p:cNvPr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7C321E-3D66-D610-9302-BF58E13A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F67942-1BC1-BC24-DFFC-1E5175EE5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26" y="1491630"/>
            <a:ext cx="499104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7911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852D70C-D6C2-7A72-6BA1-B5BC5245827E}"/>
              </a:ext>
            </a:extLst>
          </p:cNvPr>
          <p:cNvSpPr/>
          <p:nvPr/>
        </p:nvSpPr>
        <p:spPr>
          <a:xfrm>
            <a:off x="0" y="0"/>
            <a:ext cx="539552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7C321E-3D66-D610-9302-BF58E13A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5FCB1B3-6596-C5E6-5CEA-8A7147DD0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98" y="522013"/>
            <a:ext cx="8234818" cy="43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5655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852D70C-D6C2-7A72-6BA1-B5BC5245827E}"/>
              </a:ext>
            </a:extLst>
          </p:cNvPr>
          <p:cNvSpPr/>
          <p:nvPr/>
        </p:nvSpPr>
        <p:spPr>
          <a:xfrm>
            <a:off x="0" y="0"/>
            <a:ext cx="539552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7C321E-3D66-D610-9302-BF58E13A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8FE0BF7-53EE-FA22-ADEB-8F40A4F697C8}"/>
              </a:ext>
            </a:extLst>
          </p:cNvPr>
          <p:cNvSpPr txBox="1"/>
          <p:nvPr/>
        </p:nvSpPr>
        <p:spPr>
          <a:xfrm>
            <a:off x="1709682" y="659327"/>
            <a:ext cx="5832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Wie heeft op welk moment het estafettestokje vast?</a:t>
            </a:r>
          </a:p>
          <a:p>
            <a:endParaRPr lang="nl-NL" i="1" dirty="0"/>
          </a:p>
          <a:p>
            <a:r>
              <a:rPr lang="nl-NL" sz="1400" i="1" dirty="0"/>
              <a:t>…en wat als het stokje gevallen is…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42B1C-338F-C210-043D-39BF92FBF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999838"/>
            <a:ext cx="3353091" cy="24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99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Mark Zuckerber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204010">
            <a:off x="2654571" y="1997697"/>
            <a:ext cx="1854812" cy="1112887"/>
          </a:xfrm>
          <a:prstGeom prst="rect">
            <a:avLst/>
          </a:prstGeom>
          <a:noFill/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2706" name="Picture 2" descr="Rijk zonder diplom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988717" flipH="1">
            <a:off x="3485625" y="1635646"/>
            <a:ext cx="1986428" cy="1944216"/>
          </a:xfrm>
          <a:prstGeom prst="rect">
            <a:avLst/>
          </a:prstGeom>
          <a:noFill/>
        </p:spPr>
      </p:pic>
      <p:pic>
        <p:nvPicPr>
          <p:cNvPr id="72708" name="Picture 4" descr="Rijk zonder diplom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711659">
            <a:off x="5087241" y="2742697"/>
            <a:ext cx="3315640" cy="2209046"/>
          </a:xfrm>
          <a:prstGeom prst="rect">
            <a:avLst/>
          </a:prstGeom>
          <a:noFill/>
        </p:spPr>
      </p:pic>
      <p:sp>
        <p:nvSpPr>
          <p:cNvPr id="72712" name="AutoShape 8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714" name="AutoShape 10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716" name="AutoShape 12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402461">
            <a:off x="4808642" y="198450"/>
            <a:ext cx="3152014" cy="21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0" name="Picture 16" descr="vermogen Joop van den Ende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379295">
            <a:off x="966476" y="354932"/>
            <a:ext cx="2884694" cy="1730817"/>
          </a:xfrm>
          <a:prstGeom prst="rect">
            <a:avLst/>
          </a:prstGeom>
          <a:noFill/>
        </p:spPr>
      </p:pic>
      <p:pic>
        <p:nvPicPr>
          <p:cNvPr id="72722" name="Picture 18" descr="https://upload.wikimedia.org/wikipedia/commons/thumb/1/18/Henry_ford_1919.jpg/260px-Henry_ford_19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84518">
            <a:off x="756695" y="2160166"/>
            <a:ext cx="2141932" cy="2735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315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852D70C-D6C2-7A72-6BA1-B5BC5245827E}"/>
              </a:ext>
            </a:extLst>
          </p:cNvPr>
          <p:cNvSpPr/>
          <p:nvPr/>
        </p:nvSpPr>
        <p:spPr>
          <a:xfrm>
            <a:off x="0" y="0"/>
            <a:ext cx="539552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7C321E-3D66-D610-9302-BF58E13A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E84F532-5869-6D92-5985-E0BB6D165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43807" y="1235391"/>
            <a:ext cx="4176464" cy="24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7260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09682" y="1161057"/>
            <a:ext cx="5562618" cy="4120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200" i="1" dirty="0"/>
              <a:t>…is kinderen te stimuleren de lat iedere dag weer een stukje hoger te leggen en</a:t>
            </a:r>
          </a:p>
          <a:p>
            <a:r>
              <a:rPr lang="nl-NL" sz="1200" dirty="0"/>
              <a:t> 	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dat ene ding te ontdekken waar je goed in bent,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tegen de stroom in te leren zwemmen,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te leren veranderen,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iedere dag iets nieuws te ontdekken,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een goede buur te worden, 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je best te doen, 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te leren houden van je fouten,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om te genieten van wat je doet,</a:t>
            </a:r>
          </a:p>
          <a:p>
            <a:pPr>
              <a:lnSpc>
                <a:spcPct val="150000"/>
              </a:lnSpc>
            </a:pPr>
            <a:r>
              <a:rPr lang="nl-NL" sz="1200" dirty="0"/>
              <a:t>en vooral om niet te wachten tot iemand anders jou komt helpen.</a:t>
            </a:r>
          </a:p>
          <a:p>
            <a:pPr>
              <a:lnSpc>
                <a:spcPct val="150000"/>
              </a:lnSpc>
            </a:pPr>
            <a:endParaRPr lang="nl-NL" sz="1200" dirty="0"/>
          </a:p>
          <a:p>
            <a:pPr>
              <a:lnSpc>
                <a:spcPct val="150000"/>
              </a:lnSpc>
            </a:pPr>
            <a:endParaRPr lang="nl-NL" sz="1200" dirty="0"/>
          </a:p>
          <a:p>
            <a:pPr>
              <a:lnSpc>
                <a:spcPct val="150000"/>
              </a:lnSpc>
            </a:pPr>
            <a:endParaRPr lang="nl-NL" sz="1200" dirty="0"/>
          </a:p>
        </p:txBody>
      </p:sp>
      <p:sp>
        <p:nvSpPr>
          <p:cNvPr id="7" name="Tekstvak 6"/>
          <p:cNvSpPr txBox="1"/>
          <p:nvPr/>
        </p:nvSpPr>
        <p:spPr>
          <a:xfrm>
            <a:off x="1709682" y="659327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Daar waar het echt om gaat…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D39256E-FAFD-7790-43B3-E7BA7C436E6A}"/>
              </a:ext>
            </a:extLst>
          </p:cNvPr>
          <p:cNvSpPr/>
          <p:nvPr/>
        </p:nvSpPr>
        <p:spPr>
          <a:xfrm>
            <a:off x="0" y="0"/>
            <a:ext cx="1547664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9DC8F7-D822-D998-C0AD-883ED33096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565"/>
            <a:ext cx="1547664" cy="11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980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idx="4294967295"/>
          </p:nvPr>
        </p:nvSpPr>
        <p:spPr>
          <a:xfrm>
            <a:off x="1907704" y="1815666"/>
            <a:ext cx="655272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br>
              <a:rPr lang="nl-NL" sz="2000" dirty="0">
                <a:latin typeface="Century Gothic" pitchFamily="34" charset="0"/>
              </a:rPr>
            </a:br>
            <a:endParaRPr lang="nl-NL" sz="4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133164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A18428-C84D-1478-0F65-6C28E846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1000"/>
          </a:blip>
          <a:stretch>
            <a:fillRect/>
          </a:stretch>
        </p:blipFill>
        <p:spPr bwMode="auto">
          <a:xfrm>
            <a:off x="7812360" y="179975"/>
            <a:ext cx="978015" cy="34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D66BD47-34AE-C4AF-B898-D8ACE096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20538"/>
            <a:ext cx="1368152" cy="13681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74D359-83AF-97C6-D7AB-D9C8A32C5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616414"/>
            <a:ext cx="7236296" cy="238738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D9CDA38-A9B3-E062-9503-5006702FF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144008"/>
            <a:ext cx="4643874" cy="17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Rijk zonder diplom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988717" flipH="1">
            <a:off x="3485625" y="1635646"/>
            <a:ext cx="1986428" cy="1944216"/>
          </a:xfrm>
          <a:prstGeom prst="rect">
            <a:avLst/>
          </a:prstGeom>
          <a:noFill/>
        </p:spPr>
      </p:pic>
      <p:pic>
        <p:nvPicPr>
          <p:cNvPr id="72710" name="Picture 6" descr="Mark Zuckerber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204010">
            <a:off x="2654571" y="1997697"/>
            <a:ext cx="1854812" cy="1112887"/>
          </a:xfrm>
          <a:prstGeom prst="rect">
            <a:avLst/>
          </a:prstGeom>
          <a:noFill/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2708" name="Picture 4" descr="Rijk zonder diplom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711659">
            <a:off x="5087241" y="2742697"/>
            <a:ext cx="3315640" cy="2209046"/>
          </a:xfrm>
          <a:prstGeom prst="rect">
            <a:avLst/>
          </a:prstGeom>
          <a:noFill/>
        </p:spPr>
      </p:pic>
      <p:sp>
        <p:nvSpPr>
          <p:cNvPr id="72712" name="AutoShape 8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714" name="AutoShape 10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716" name="AutoShape 12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2718" name="Picture 1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402461">
            <a:off x="4808642" y="198450"/>
            <a:ext cx="3152014" cy="21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0" name="Picture 16" descr="vermogen Joop van den Ende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379295">
            <a:off x="966476" y="354932"/>
            <a:ext cx="2884694" cy="1730817"/>
          </a:xfrm>
          <a:prstGeom prst="rect">
            <a:avLst/>
          </a:prstGeom>
          <a:noFill/>
        </p:spPr>
      </p:pic>
      <p:pic>
        <p:nvPicPr>
          <p:cNvPr id="72722" name="Picture 18" descr="https://upload.wikimedia.org/wikipedia/commons/thumb/1/18/Henry_ford_1919.jpg/260px-Henry_ford_19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84518">
            <a:off x="756695" y="2160166"/>
            <a:ext cx="2141932" cy="2735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38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6" name="Picture 14" descr="https://img.s-msn.com/tenant/amp/entityid/BBjO84W.img?w=800&amp;h=415&amp;q=60&amp;m=2&amp;f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4944">
            <a:off x="2663462" y="175451"/>
            <a:ext cx="1734959" cy="2376264"/>
          </a:xfrm>
          <a:prstGeom prst="rect">
            <a:avLst/>
          </a:prstGeom>
          <a:noFill/>
        </p:spPr>
      </p:pic>
      <p:pic>
        <p:nvPicPr>
          <p:cNvPr id="105480" name="Picture 8" descr="https://img.s-msn.com/tenant/amp/entityid/BBjNXJq.img?w=800&amp;h=415&amp;q=60&amp;m=2&amp;f=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454327">
            <a:off x="5948539" y="2315321"/>
            <a:ext cx="2673790" cy="1661113"/>
          </a:xfrm>
          <a:prstGeom prst="rect">
            <a:avLst/>
          </a:prstGeom>
          <a:noFill/>
        </p:spPr>
      </p:pic>
      <p:pic>
        <p:nvPicPr>
          <p:cNvPr id="18" name="Picture 4" descr="From Potus to half an Egot as Barack Obama wins Emmy | Barack Obama | The  Guardian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884730">
            <a:off x="3995447" y="1347126"/>
            <a:ext cx="2330130" cy="2330130"/>
          </a:xfrm>
          <a:prstGeom prst="rect">
            <a:avLst/>
          </a:prstGeom>
          <a:noFill/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712" name="AutoShape 8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714" name="AutoShape 10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716" name="AutoShape 12" descr="Richard Bra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5474" name="AutoShape 2" descr="From Potus to half an Egot as Barack Obama wins Emmy | Barack Obama | The 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5478" name="Picture 6" descr="https://img.s-msn.com/tenant/amp/entityid/BBjOdpk.img?w=800&amp;h=415&amp;q=60&amp;m=2&amp;f=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819862">
            <a:off x="3244384" y="3055510"/>
            <a:ext cx="2710187" cy="1887127"/>
          </a:xfrm>
          <a:prstGeom prst="rect">
            <a:avLst/>
          </a:prstGeom>
          <a:noFill/>
        </p:spPr>
      </p:pic>
      <p:pic>
        <p:nvPicPr>
          <p:cNvPr id="105482" name="Picture 10" descr="Mr. T - IMDb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9947499">
            <a:off x="1271862" y="569868"/>
            <a:ext cx="1561134" cy="2304256"/>
          </a:xfrm>
          <a:prstGeom prst="rect">
            <a:avLst/>
          </a:prstGeom>
          <a:noFill/>
        </p:spPr>
      </p:pic>
      <p:pic>
        <p:nvPicPr>
          <p:cNvPr id="105484" name="Picture 12" descr="Sting wilde maar niet vlammen | Trouw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20807675">
            <a:off x="728656" y="2617174"/>
            <a:ext cx="2874126" cy="1883438"/>
          </a:xfrm>
          <a:prstGeom prst="rect">
            <a:avLst/>
          </a:prstGeom>
          <a:noFill/>
        </p:spPr>
      </p:pic>
      <p:pic>
        <p:nvPicPr>
          <p:cNvPr id="105488" name="Picture 16" descr="Nieuwste bekende Nederlander die Tijd voor Max gaat presenteren heet Gerdi  Verbeet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745602">
            <a:off x="6017150" y="755067"/>
            <a:ext cx="2680164" cy="1436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01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955609-CACE-B734-5D71-1DB95AD1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5526"/>
            <a:ext cx="2674280" cy="39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5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955609-CACE-B734-5D71-1DB95AD1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5526"/>
            <a:ext cx="2674280" cy="39141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A3B1CA-7150-194C-F1B8-B3E880988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04056"/>
            <a:ext cx="2674280" cy="41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9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28000" y="5339082"/>
            <a:ext cx="730250" cy="205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" name="AutoShape 2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AutoShape 4" descr="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4" name="AutoShape 6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6" name="AutoShape 8" descr="Home - Gespecialiseerdonderwij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itel 8"/>
          <p:cNvSpPr>
            <a:spLocks noGrp="1"/>
          </p:cNvSpPr>
          <p:nvPr>
            <p:ph type="title" idx="4294967295"/>
          </p:nvPr>
        </p:nvSpPr>
        <p:spPr>
          <a:xfrm>
            <a:off x="-108520" y="1653648"/>
            <a:ext cx="8496944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br>
              <a:rPr lang="nl-NL" sz="48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b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nl-NL" sz="2000" spc="3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nl-NL" sz="20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0" y="0"/>
            <a:ext cx="251520" cy="5143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955609-CACE-B734-5D71-1DB95AD1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5526"/>
            <a:ext cx="2674280" cy="39141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A3B1CA-7150-194C-F1B8-B3E880988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504056"/>
            <a:ext cx="2674280" cy="41221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3E8EB98-D3E5-0F92-4759-31A9F3D7B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609878"/>
            <a:ext cx="2690438" cy="41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2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7305</TotalTime>
  <Words>692</Words>
  <Application>Microsoft Office PowerPoint</Application>
  <PresentationFormat>Diavoorstelling (16:9)</PresentationFormat>
  <Paragraphs>196</Paragraphs>
  <Slides>42</Slides>
  <Notes>35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Muli Bold</vt:lpstr>
      <vt:lpstr>Muli Regular</vt:lpstr>
      <vt:lpstr>Muli Regular Bold</vt:lpstr>
      <vt:lpstr>Wingdings</vt:lpstr>
      <vt:lpstr>Office-thema</vt:lpstr>
      <vt:lpstr>  </vt:lpstr>
      <vt:lpstr>   </vt:lpstr>
      <vt:lpstr>PowerPoint-presentatie</vt:lpstr>
      <vt:lpstr>PowerPoint-presentatie</vt:lpstr>
      <vt:lpstr>PowerPoint-presentatie</vt:lpstr>
      <vt:lpstr>PowerPoint-presentatie</vt:lpstr>
      <vt:lpstr>   </vt:lpstr>
      <vt:lpstr>   </vt:lpstr>
      <vt:lpstr>   </vt:lpstr>
      <vt:lpstr>   </vt:lpstr>
      <vt:lpstr>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</vt:lpstr>
      <vt:lpstr>   </vt:lpstr>
      <vt:lpstr>PowerPoint-presentatie</vt:lpstr>
      <vt:lpstr>PowerPoint-presentatie</vt:lpstr>
      <vt:lpstr>Cijfers Beschut Werk       </vt:lpstr>
      <vt:lpstr>vso en pro</vt:lpstr>
      <vt:lpstr>PowerPoint-presentatie</vt:lpstr>
      <vt:lpstr>PowerPoint-presentatie</vt:lpstr>
      <vt:lpstr>PowerPoint-presentatie</vt:lpstr>
      <vt:lpstr>PowerPoint-presentatie</vt:lpstr>
      <vt:lpstr>Nu</vt:lpstr>
      <vt:lpstr>   </vt:lpstr>
      <vt:lpstr>Ontwikkel- thema’s</vt:lpstr>
      <vt:lpstr>PowerPoint-presentatie</vt:lpstr>
      <vt:lpstr>   </vt:lpstr>
      <vt:lpstr>PowerPoint-presentatie</vt:lpstr>
      <vt:lpstr>PowerPoint-presentatie</vt:lpstr>
      <vt:lpstr>PowerPoint-presentatie</vt:lpstr>
      <vt:lpstr>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user</dc:creator>
  <cp:lastModifiedBy>Jojanne Lageveen</cp:lastModifiedBy>
  <cp:revision>887</cp:revision>
  <cp:lastPrinted>2023-10-15T19:23:54Z</cp:lastPrinted>
  <dcterms:created xsi:type="dcterms:W3CDTF">2013-03-04T09:10:04Z</dcterms:created>
  <dcterms:modified xsi:type="dcterms:W3CDTF">2023-11-02T16:09:59Z</dcterms:modified>
</cp:coreProperties>
</file>